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3" r:id="rId2"/>
    <p:sldId id="264" r:id="rId3"/>
    <p:sldId id="258" r:id="rId4"/>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24"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890515" cy="49832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77002" y="0"/>
            <a:ext cx="2890514" cy="498328"/>
          </a:xfrm>
          <a:prstGeom prst="rect">
            <a:avLst/>
          </a:prstGeom>
        </p:spPr>
        <p:txBody>
          <a:bodyPr vert="horz" lIns="91383" tIns="45692" rIns="91383" bIns="45692" rtlCol="0"/>
          <a:lstStyle>
            <a:lvl1pPr algn="r">
              <a:defRPr sz="1200"/>
            </a:lvl1pPr>
          </a:lstStyle>
          <a:p>
            <a:fld id="{DA049669-A5AC-458F-B96C-381D5D539360}" type="datetimeFigureOut">
              <a:rPr kumimoji="1" lang="ja-JP" altLang="en-US" smtClean="0"/>
              <a:t>2018/12/28</a:t>
            </a:fld>
            <a:endParaRPr kumimoji="1" lang="ja-JP" altLang="en-US"/>
          </a:p>
        </p:txBody>
      </p:sp>
      <p:sp>
        <p:nvSpPr>
          <p:cNvPr id="4" name="スライド イメージ プレースホルダー 3"/>
          <p:cNvSpPr>
            <a:spLocks noGrp="1" noRot="1" noChangeAspect="1"/>
          </p:cNvSpPr>
          <p:nvPr>
            <p:ph type="sldImg" idx="2"/>
          </p:nvPr>
        </p:nvSpPr>
        <p:spPr>
          <a:xfrm>
            <a:off x="2176463" y="1241425"/>
            <a:ext cx="2316162" cy="3348038"/>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66440" y="4777245"/>
            <a:ext cx="5336214" cy="3908364"/>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310"/>
            <a:ext cx="2890515" cy="498328"/>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77002" y="9428310"/>
            <a:ext cx="2890514" cy="498328"/>
          </a:xfrm>
          <a:prstGeom prst="rect">
            <a:avLst/>
          </a:prstGeom>
        </p:spPr>
        <p:txBody>
          <a:bodyPr vert="horz" lIns="91383" tIns="45692" rIns="91383" bIns="45692" rtlCol="0" anchor="b"/>
          <a:lstStyle>
            <a:lvl1pPr algn="r">
              <a:defRPr sz="1200"/>
            </a:lvl1pPr>
          </a:lstStyle>
          <a:p>
            <a:fld id="{EA35F25A-422B-4E67-94A2-15D77ECB5A5B}" type="slidenum">
              <a:rPr kumimoji="1" lang="ja-JP" altLang="en-US" smtClean="0"/>
              <a:t>‹#›</a:t>
            </a:fld>
            <a:endParaRPr kumimoji="1" lang="ja-JP" altLang="en-US"/>
          </a:p>
        </p:txBody>
      </p:sp>
    </p:spTree>
    <p:extLst>
      <p:ext uri="{BB962C8B-B14F-4D97-AF65-F5344CB8AC3E}">
        <p14:creationId xmlns:p14="http://schemas.microsoft.com/office/powerpoint/2010/main" val="3031956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921773">
              <a:defRPr/>
            </a:pPr>
            <a:fld id="{D743D3AC-5EDC-4910-B2FF-3906A55375F9}" type="slidenum">
              <a:rPr kumimoji="1" lang="ja-JP" altLang="en-US">
                <a:solidFill>
                  <a:prstClr val="black"/>
                </a:solidFill>
                <a:latin typeface="Calibri"/>
                <a:ea typeface="ＭＳ Ｐゴシック" panose="020B0600070205080204" pitchFamily="50" charset="-128"/>
              </a:rPr>
              <a:pPr defTabSz="921773">
                <a:defRPr/>
              </a:pPr>
              <a:t>3</a:t>
            </a:fld>
            <a:endParaRPr kumimoji="1"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12182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28684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118940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69515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161232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189419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82014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49222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22960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194602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7442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8F0468-7600-4B86-9CB0-E24689422105}"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53084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8F0468-7600-4B86-9CB0-E24689422105}" type="datetimeFigureOut">
              <a:rPr kumimoji="1" lang="ja-JP" altLang="en-US" smtClean="0"/>
              <a:t>2018/12/28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FAE70E-B3AC-4D73-B2B7-16DB2FE95564}" type="slidenum">
              <a:rPr kumimoji="1" lang="ja-JP" altLang="en-US" smtClean="0"/>
              <a:t>‹#›</a:t>
            </a:fld>
            <a:endParaRPr kumimoji="1" lang="ja-JP" altLang="en-US"/>
          </a:p>
        </p:txBody>
      </p:sp>
    </p:spTree>
    <p:extLst>
      <p:ext uri="{BB962C8B-B14F-4D97-AF65-F5344CB8AC3E}">
        <p14:creationId xmlns:p14="http://schemas.microsoft.com/office/powerpoint/2010/main" val="2854331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odd-pr@kyodo-pr.co.j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amani.karadanocare-forum.net/" TargetMode="External"/><Relationship Id="rId2" Type="http://schemas.openxmlformats.org/officeDocument/2006/relationships/hyperlink" Target="https://solacity.jp/cc/" TargetMode="External"/><Relationship Id="rId1" Type="http://schemas.openxmlformats.org/officeDocument/2006/relationships/slideLayout" Target="../slideLayouts/slideLayout7.xml"/><Relationship Id="rId4" Type="http://schemas.openxmlformats.org/officeDocument/2006/relationships/hyperlink" Target="https://www.nippn.co.j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odd-pr@kyodo-pr.c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95603" y="514244"/>
            <a:ext cx="2066794" cy="369332"/>
          </a:xfrm>
          <a:prstGeom prst="rect">
            <a:avLst/>
          </a:prstGeom>
          <a:noFill/>
        </p:spPr>
        <p:txBody>
          <a:bodyPr wrap="square" rtlCol="0">
            <a:spAutoFit/>
          </a:bodyPr>
          <a:lstStyle/>
          <a:p>
            <a:pPr algn="ctr"/>
            <a:r>
              <a:rPr kumimoji="1" lang="ja-JP" altLang="en-US" spc="50" dirty="0">
                <a:latin typeface="Meiryo UI" panose="020B0604030504040204" pitchFamily="50" charset="-128"/>
                <a:ea typeface="Meiryo UI" panose="020B0604030504040204" pitchFamily="50" charset="-128"/>
              </a:rPr>
              <a:t>＜ご案内＞</a:t>
            </a:r>
          </a:p>
        </p:txBody>
      </p:sp>
      <p:sp>
        <p:nvSpPr>
          <p:cNvPr id="3" name="テキスト ボックス 2"/>
          <p:cNvSpPr txBox="1"/>
          <p:nvPr/>
        </p:nvSpPr>
        <p:spPr>
          <a:xfrm>
            <a:off x="306888" y="844863"/>
            <a:ext cx="6320729" cy="3339376"/>
          </a:xfrm>
          <a:prstGeom prst="rect">
            <a:avLst/>
          </a:prstGeom>
          <a:noFill/>
          <a:ln w="28575">
            <a:solidFill>
              <a:schemeClr val="accent1"/>
            </a:solidFill>
          </a:ln>
        </p:spPr>
        <p:txBody>
          <a:bodyPr wrap="square" rtlCol="0">
            <a:spAutoFit/>
          </a:bodyPr>
          <a:lstStyle/>
          <a:p>
            <a:pPr algn="ctr">
              <a:spcBef>
                <a:spcPts val="600"/>
              </a:spcBef>
            </a:pPr>
            <a:r>
              <a:rPr kumimoji="1" lang="ja-JP" altLang="en-US" sz="1200" b="1" spc="50" dirty="0">
                <a:latin typeface="Meiryo UI" panose="020B0604030504040204" pitchFamily="50" charset="-128"/>
                <a:ea typeface="Meiryo UI" panose="020B0604030504040204" pitchFamily="50" charset="-128"/>
              </a:rPr>
              <a:t>最新の医療情報と正しい栄養情報を伝える</a:t>
            </a:r>
            <a:endParaRPr kumimoji="1" lang="en-US" altLang="ja-JP" sz="1200" b="1" spc="50" dirty="0">
              <a:latin typeface="Meiryo UI" panose="020B0604030504040204" pitchFamily="50" charset="-128"/>
              <a:ea typeface="Meiryo UI" panose="020B0604030504040204" pitchFamily="50" charset="-128"/>
            </a:endParaRPr>
          </a:p>
          <a:p>
            <a:pPr algn="ctr"/>
            <a:r>
              <a:rPr kumimoji="1" lang="ja-JP" altLang="en-US" sz="1600" b="1" spc="50" dirty="0">
                <a:latin typeface="Meiryo UI" panose="020B0604030504040204" pitchFamily="50" charset="-128"/>
                <a:ea typeface="Meiryo UI" panose="020B0604030504040204" pitchFamily="50" charset="-128"/>
              </a:rPr>
              <a:t>第</a:t>
            </a:r>
            <a:r>
              <a:rPr kumimoji="1" lang="en-US" altLang="ja-JP" sz="1600" b="1" spc="50" dirty="0">
                <a:latin typeface="Meiryo UI" panose="020B0604030504040204" pitchFamily="50" charset="-128"/>
                <a:ea typeface="Meiryo UI" panose="020B0604030504040204" pitchFamily="50" charset="-128"/>
              </a:rPr>
              <a:t>8</a:t>
            </a:r>
            <a:r>
              <a:rPr kumimoji="1" lang="ja-JP" altLang="en-US" sz="1600" b="1" spc="50" dirty="0">
                <a:latin typeface="Meiryo UI" panose="020B0604030504040204" pitchFamily="50" charset="-128"/>
                <a:ea typeface="Meiryo UI" panose="020B0604030504040204" pitchFamily="50" charset="-128"/>
              </a:rPr>
              <a:t>回「アマニフォーラム」セミナーを開催</a:t>
            </a:r>
            <a:endParaRPr kumimoji="1" lang="en-US" altLang="ja-JP" sz="1600" b="1" spc="50" dirty="0">
              <a:latin typeface="Meiryo UI" panose="020B0604030504040204" pitchFamily="50" charset="-128"/>
              <a:ea typeface="Meiryo UI" panose="020B0604030504040204" pitchFamily="50" charset="-128"/>
            </a:endParaRPr>
          </a:p>
          <a:p>
            <a:pPr algn="ctr">
              <a:spcBef>
                <a:spcPts val="600"/>
              </a:spcBef>
            </a:pPr>
            <a:r>
              <a:rPr kumimoji="1" lang="ja-JP" altLang="en-US" sz="2000" b="1" spc="-100" dirty="0">
                <a:latin typeface="Meiryo UI" panose="020B0604030504040204" pitchFamily="50" charset="-128"/>
                <a:ea typeface="Meiryo UI" panose="020B0604030504040204" pitchFamily="50" charset="-128"/>
              </a:rPr>
              <a:t>テーマ：「子どもの脳と心の発育 脂質との関係」</a:t>
            </a:r>
            <a:endParaRPr kumimoji="1" lang="en-US" altLang="ja-JP" sz="2000" b="1" spc="-100" dirty="0">
              <a:solidFill>
                <a:srgbClr val="FF0000"/>
              </a:solidFill>
              <a:latin typeface="Meiryo UI" panose="020B0604030504040204" pitchFamily="50" charset="-128"/>
              <a:ea typeface="Meiryo UI" panose="020B0604030504040204" pitchFamily="50" charset="-128"/>
            </a:endParaRPr>
          </a:p>
          <a:p>
            <a:pPr>
              <a:spcBef>
                <a:spcPts val="600"/>
              </a:spcBef>
            </a:pPr>
            <a:r>
              <a:rPr kumimoji="1" lang="ja-JP" altLang="en-US" sz="1400" b="1" spc="-100" dirty="0">
                <a:latin typeface="Meiryo UI" panose="020B0604030504040204" pitchFamily="50" charset="-128"/>
                <a:ea typeface="Meiryo UI" panose="020B0604030504040204" pitchFamily="50" charset="-128"/>
              </a:rPr>
              <a:t>　　　　 第１部：</a:t>
            </a:r>
            <a:r>
              <a:rPr kumimoji="1" lang="ja-JP" altLang="en-US" sz="1400" b="1" spc="5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b="1" dirty="0"/>
              <a:t>自尊感情を育てて生活習慣病を予防する</a:t>
            </a:r>
            <a:br>
              <a:rPr lang="en-US" altLang="ja-JP" sz="1400" b="1" dirty="0"/>
            </a:br>
            <a:r>
              <a:rPr lang="ja-JP" altLang="en-US" sz="1400" b="1" dirty="0"/>
              <a:t>　　　　　　　</a:t>
            </a:r>
            <a:r>
              <a:rPr lang="en-US" altLang="ja-JP" sz="1400" b="1" dirty="0"/>
              <a:t>-</a:t>
            </a:r>
            <a:r>
              <a:rPr lang="ja-JP" altLang="en-US" sz="1400" b="1" dirty="0"/>
              <a:t>あなた達は素晴らしい身体と心を持って生まれてきた！</a:t>
            </a:r>
            <a:r>
              <a:rPr lang="en-US" altLang="ja-JP" sz="1400" b="1" dirty="0"/>
              <a:t>-</a:t>
            </a:r>
            <a:r>
              <a:rPr kumimoji="1" lang="ja-JP" altLang="en-US" sz="1400" b="1" spc="50" dirty="0">
                <a:solidFill>
                  <a:prstClr val="black"/>
                </a:solidFill>
                <a:latin typeface="Meiryo UI" panose="020B0604030504040204" pitchFamily="50" charset="-128"/>
                <a:ea typeface="Meiryo UI" panose="020B0604030504040204" pitchFamily="50" charset="-128"/>
                <a:cs typeface="Meiryo UI" pitchFamily="50" charset="-128"/>
              </a:rPr>
              <a:t>」 </a:t>
            </a:r>
            <a:r>
              <a:rPr kumimoji="1" lang="en-US" altLang="ja-JP" sz="1400" b="1" spc="50" dirty="0">
                <a:solidFill>
                  <a:srgbClr val="FF0000"/>
                </a:solidFill>
                <a:latin typeface="Meiryo UI" panose="020B0604030504040204" pitchFamily="50" charset="-128"/>
                <a:ea typeface="Meiryo UI" panose="020B0604030504040204" pitchFamily="50" charset="-128"/>
              </a:rPr>
              <a:t>	</a:t>
            </a:r>
            <a:r>
              <a:rPr kumimoji="1" lang="ja-JP" altLang="en-US" sz="1400" b="1" spc="50" dirty="0">
                <a:latin typeface="Meiryo UI" panose="020B0604030504040204" pitchFamily="50" charset="-128"/>
                <a:ea typeface="Meiryo UI" panose="020B0604030504040204" pitchFamily="50" charset="-128"/>
              </a:rPr>
              <a:t>第</a:t>
            </a:r>
            <a:r>
              <a:rPr kumimoji="1" lang="en-US" altLang="ja-JP" sz="1400" b="1" spc="50" dirty="0">
                <a:latin typeface="Meiryo UI" panose="020B0604030504040204" pitchFamily="50" charset="-128"/>
                <a:ea typeface="Meiryo UI" panose="020B0604030504040204" pitchFamily="50" charset="-128"/>
              </a:rPr>
              <a:t>2</a:t>
            </a:r>
            <a:r>
              <a:rPr kumimoji="1" lang="ja-JP" altLang="en-US" sz="1400" b="1" spc="50" dirty="0">
                <a:latin typeface="Meiryo UI" panose="020B0604030504040204" pitchFamily="50" charset="-128"/>
                <a:ea typeface="Meiryo UI" panose="020B0604030504040204" pitchFamily="50" charset="-128"/>
              </a:rPr>
              <a:t>部：</a:t>
            </a:r>
            <a:r>
              <a:rPr kumimoji="1" lang="ja-JP" altLang="en-US" sz="1400" b="1" spc="50" dirty="0">
                <a:solidFill>
                  <a:schemeClr val="tx1">
                    <a:lumMod val="95000"/>
                    <a:lumOff val="5000"/>
                  </a:schemeClr>
                </a:solidFill>
                <a:latin typeface="Meiryo UI" panose="020B0604030504040204" pitchFamily="50" charset="-128"/>
                <a:ea typeface="Meiryo UI" panose="020B0604030504040204" pitchFamily="50" charset="-128"/>
              </a:rPr>
              <a:t>「脳の発育と精神に与える脂質の影響」</a:t>
            </a:r>
            <a:endParaRPr kumimoji="1" lang="en-US" altLang="ja-JP" sz="1400" b="1" spc="50" dirty="0">
              <a:solidFill>
                <a:schemeClr val="tx1">
                  <a:lumMod val="95000"/>
                  <a:lumOff val="5000"/>
                </a:schemeClr>
              </a:solidFill>
              <a:latin typeface="Meiryo UI" panose="020B0604030504040204" pitchFamily="50" charset="-128"/>
              <a:ea typeface="Meiryo UI" panose="020B0604030504040204" pitchFamily="50" charset="-128"/>
            </a:endParaRPr>
          </a:p>
          <a:p>
            <a:pPr>
              <a:spcBef>
                <a:spcPts val="600"/>
              </a:spcBef>
            </a:pPr>
            <a:r>
              <a:rPr kumimoji="1" lang="en-US" altLang="ja-JP" sz="1400" b="1" spc="50" dirty="0">
                <a:latin typeface="Meiryo UI" panose="020B0604030504040204" pitchFamily="50" charset="-128"/>
                <a:ea typeface="Meiryo UI" panose="020B0604030504040204" pitchFamily="50" charset="-128"/>
              </a:rPr>
              <a:t>	</a:t>
            </a:r>
            <a:r>
              <a:rPr kumimoji="1" lang="ja-JP" altLang="en-US" sz="1400" b="1" spc="50" dirty="0">
                <a:latin typeface="Meiryo UI" panose="020B0604030504040204" pitchFamily="50" charset="-128"/>
                <a:ea typeface="Meiryo UI" panose="020B0604030504040204" pitchFamily="50" charset="-128"/>
              </a:rPr>
              <a:t>第</a:t>
            </a:r>
            <a:r>
              <a:rPr kumimoji="1" lang="en-US" altLang="ja-JP" sz="1400" b="1" spc="50" dirty="0">
                <a:latin typeface="Meiryo UI" panose="020B0604030504040204" pitchFamily="50" charset="-128"/>
                <a:ea typeface="Meiryo UI" panose="020B0604030504040204" pitchFamily="50" charset="-128"/>
              </a:rPr>
              <a:t>3</a:t>
            </a:r>
            <a:r>
              <a:rPr kumimoji="1" lang="ja-JP" altLang="en-US" sz="1400" b="1" spc="50" dirty="0">
                <a:latin typeface="Meiryo UI" panose="020B0604030504040204" pitchFamily="50" charset="-128"/>
                <a:ea typeface="Meiryo UI" panose="020B0604030504040204" pitchFamily="50" charset="-128"/>
              </a:rPr>
              <a:t>部：「高オメガ</a:t>
            </a:r>
            <a:r>
              <a:rPr kumimoji="1" lang="en-US" altLang="ja-JP" sz="1400" b="1" spc="50" dirty="0">
                <a:latin typeface="Meiryo UI" panose="020B0604030504040204" pitchFamily="50" charset="-128"/>
                <a:ea typeface="Meiryo UI" panose="020B0604030504040204" pitchFamily="50" charset="-128"/>
              </a:rPr>
              <a:t>3</a:t>
            </a:r>
            <a:r>
              <a:rPr kumimoji="1" lang="ja-JP" altLang="en-US" sz="1400" b="1" spc="50" dirty="0">
                <a:latin typeface="Meiryo UI" panose="020B0604030504040204" pitchFamily="50" charset="-128"/>
                <a:ea typeface="Meiryo UI" panose="020B0604030504040204" pitchFamily="50" charset="-128"/>
              </a:rPr>
              <a:t>で注目の健康素材！アマニの紹介」</a:t>
            </a:r>
            <a:endParaRPr kumimoji="1" lang="en-US" altLang="ja-JP" sz="1400" b="1" spc="50" dirty="0">
              <a:latin typeface="Meiryo UI" panose="020B0604030504040204" pitchFamily="50" charset="-128"/>
              <a:ea typeface="Meiryo UI" panose="020B0604030504040204" pitchFamily="50" charset="-128"/>
            </a:endParaRPr>
          </a:p>
          <a:p>
            <a:pPr>
              <a:spcBef>
                <a:spcPts val="600"/>
              </a:spcBef>
            </a:pPr>
            <a:r>
              <a:rPr kumimoji="1" lang="ja-JP" altLang="en-US" sz="1400" b="1" spc="50" dirty="0">
                <a:latin typeface="Meiryo UI" panose="020B0604030504040204" pitchFamily="50" charset="-128"/>
                <a:ea typeface="Meiryo UI" panose="020B0604030504040204" pitchFamily="50" charset="-128"/>
              </a:rPr>
              <a:t>       第</a:t>
            </a:r>
            <a:r>
              <a:rPr kumimoji="1" lang="en-US" altLang="ja-JP" sz="1400" b="1" spc="50" dirty="0">
                <a:latin typeface="Meiryo UI" panose="020B0604030504040204" pitchFamily="50" charset="-128"/>
                <a:ea typeface="Meiryo UI" panose="020B0604030504040204" pitchFamily="50" charset="-128"/>
              </a:rPr>
              <a:t>4</a:t>
            </a:r>
            <a:r>
              <a:rPr kumimoji="1" lang="ja-JP" altLang="en-US" sz="1400" b="1" spc="50" dirty="0">
                <a:latin typeface="Meiryo UI" panose="020B0604030504040204" pitchFamily="50" charset="-128"/>
                <a:ea typeface="Meiryo UI" panose="020B0604030504040204" pitchFamily="50" charset="-128"/>
              </a:rPr>
              <a:t>部：</a:t>
            </a:r>
            <a:r>
              <a:rPr kumimoji="1" lang="ja-JP" altLang="en-US" sz="1400" b="1" u="sng" spc="50" dirty="0">
                <a:latin typeface="Meiryo UI" panose="020B0604030504040204" pitchFamily="50" charset="-128"/>
                <a:ea typeface="Meiryo UI" panose="020B0604030504040204" pitchFamily="50" charset="-128"/>
              </a:rPr>
              <a:t>ゲスト　プロゴルファー・タレント </a:t>
            </a:r>
            <a:r>
              <a:rPr kumimoji="1" lang="ja-JP" altLang="en-US" b="1" u="sng" spc="50" dirty="0">
                <a:latin typeface="Meiryo UI" panose="020B0604030504040204" pitchFamily="50" charset="-128"/>
                <a:ea typeface="Meiryo UI" panose="020B0604030504040204" pitchFamily="50" charset="-128"/>
              </a:rPr>
              <a:t>東尾 理子 </a:t>
            </a:r>
            <a:r>
              <a:rPr kumimoji="1" lang="ja-JP" altLang="en-US" b="1" u="sng" spc="50" dirty="0" err="1">
                <a:latin typeface="Meiryo UI" panose="020B0604030504040204" pitchFamily="50" charset="-128"/>
                <a:ea typeface="Meiryo UI" panose="020B0604030504040204" pitchFamily="50" charset="-128"/>
              </a:rPr>
              <a:t>さん</a:t>
            </a:r>
            <a:r>
              <a:rPr kumimoji="1" lang="ja-JP" altLang="en-US" sz="1400" b="1" u="sng" spc="50" dirty="0">
                <a:latin typeface="Meiryo UI" panose="020B0604030504040204" pitchFamily="50" charset="-128"/>
                <a:ea typeface="Meiryo UI" panose="020B0604030504040204" pitchFamily="50" charset="-128"/>
              </a:rPr>
              <a:t>登場！</a:t>
            </a:r>
            <a:endParaRPr kumimoji="1" lang="en-US" altLang="ja-JP" sz="1400" b="1" u="sng" spc="50" dirty="0">
              <a:latin typeface="Meiryo UI" panose="020B0604030504040204" pitchFamily="50" charset="-128"/>
              <a:ea typeface="Meiryo UI" panose="020B0604030504040204" pitchFamily="50" charset="-128"/>
            </a:endParaRPr>
          </a:p>
          <a:p>
            <a:r>
              <a:rPr kumimoji="1" lang="en-US" altLang="ja-JP" sz="1400" b="1" spc="50" dirty="0">
                <a:latin typeface="Meiryo UI" panose="020B0604030504040204" pitchFamily="50" charset="-128"/>
                <a:ea typeface="Meiryo UI" panose="020B0604030504040204" pitchFamily="50" charset="-128"/>
              </a:rPr>
              <a:t>		</a:t>
            </a:r>
            <a:r>
              <a:rPr kumimoji="1" lang="ja-JP" altLang="en-US" sz="1400" b="1" spc="50" dirty="0">
                <a:latin typeface="Meiryo UI" panose="020B0604030504040204" pitchFamily="50" charset="-128"/>
                <a:ea typeface="Meiryo UI" panose="020B0604030504040204" pitchFamily="50" charset="-128"/>
              </a:rPr>
              <a:t>　</a:t>
            </a:r>
            <a:r>
              <a:rPr kumimoji="1" lang="ja-JP" altLang="en-US" sz="1400" b="1" spc="50" dirty="0">
                <a:solidFill>
                  <a:srgbClr val="FF0000"/>
                </a:solidFill>
                <a:latin typeface="Meiryo UI" panose="020B0604030504040204" pitchFamily="50" charset="-128"/>
                <a:ea typeface="Meiryo UI" panose="020B0604030504040204" pitchFamily="50" charset="-128"/>
              </a:rPr>
              <a:t>　</a:t>
            </a:r>
            <a:r>
              <a:rPr kumimoji="1" lang="ja-JP" altLang="en-US" sz="1400" b="1" spc="50" dirty="0">
                <a:solidFill>
                  <a:schemeClr val="accent1">
                    <a:lumMod val="75000"/>
                  </a:schemeClr>
                </a:solidFill>
                <a:latin typeface="Meiryo UI" panose="020B0604030504040204" pitchFamily="50" charset="-128"/>
                <a:ea typeface="Meiryo UI" panose="020B0604030504040204" pitchFamily="50" charset="-128"/>
              </a:rPr>
              <a:t>「食生活で子どもの発育をサポート・家族の栄養管理」</a:t>
            </a:r>
            <a:endParaRPr kumimoji="1" lang="en-US" altLang="ja-JP" sz="1400" b="1" spc="50" dirty="0">
              <a:solidFill>
                <a:schemeClr val="accent1">
                  <a:lumMod val="75000"/>
                </a:schemeClr>
              </a:solidFill>
              <a:latin typeface="Meiryo UI" panose="020B0604030504040204" pitchFamily="50" charset="-128"/>
              <a:ea typeface="Meiryo UI" panose="020B0604030504040204" pitchFamily="50" charset="-128"/>
            </a:endParaRPr>
          </a:p>
          <a:p>
            <a:r>
              <a:rPr kumimoji="1" lang="ja-JP" altLang="en-US" sz="1400" b="1" spc="50" dirty="0">
                <a:solidFill>
                  <a:schemeClr val="accent1">
                    <a:lumMod val="75000"/>
                  </a:schemeClr>
                </a:solidFill>
                <a:latin typeface="Meiryo UI" panose="020B0604030504040204" pitchFamily="50" charset="-128"/>
                <a:ea typeface="Meiryo UI" panose="020B0604030504040204" pitchFamily="50" charset="-128"/>
              </a:rPr>
              <a:t>　　　　　　　　　　　 ～理子さん流 年末年始 食生活リセット法とは～</a:t>
            </a:r>
            <a:endParaRPr kumimoji="1" lang="en-US" altLang="ja-JP" sz="1400" b="1" spc="50" dirty="0">
              <a:solidFill>
                <a:schemeClr val="accent1">
                  <a:lumMod val="75000"/>
                </a:schemeClr>
              </a:solidFill>
              <a:latin typeface="Meiryo UI" panose="020B0604030504040204" pitchFamily="50" charset="-128"/>
              <a:ea typeface="Meiryo UI" panose="020B0604030504040204" pitchFamily="50" charset="-128"/>
            </a:endParaRPr>
          </a:p>
          <a:p>
            <a:pPr>
              <a:spcBef>
                <a:spcPts val="600"/>
              </a:spcBef>
            </a:pPr>
            <a:r>
              <a:rPr kumimoji="1" lang="en-US" altLang="ja-JP" sz="1400" b="1" spc="50" dirty="0">
                <a:latin typeface="Meiryo UI" panose="020B0604030504040204" pitchFamily="50" charset="-128"/>
                <a:ea typeface="Meiryo UI" panose="020B0604030504040204" pitchFamily="50" charset="-128"/>
              </a:rPr>
              <a:t>		</a:t>
            </a:r>
            <a:r>
              <a:rPr kumimoji="1" lang="ja-JP" altLang="en-US" sz="1100" spc="50" dirty="0">
                <a:latin typeface="Meiryo UI" panose="020B0604030504040204" pitchFamily="50" charset="-128"/>
                <a:ea typeface="Meiryo UI" panose="020B0604030504040204" pitchFamily="50" charset="-128"/>
              </a:rPr>
              <a:t>日時：</a:t>
            </a:r>
            <a:r>
              <a:rPr kumimoji="1" lang="en-US" altLang="ja-JP" sz="1100" spc="50" dirty="0">
                <a:latin typeface="Meiryo UI" panose="020B0604030504040204" pitchFamily="50" charset="-128"/>
                <a:ea typeface="Meiryo UI" panose="020B0604030504040204" pitchFamily="50" charset="-128"/>
              </a:rPr>
              <a:t>1</a:t>
            </a:r>
            <a:r>
              <a:rPr kumimoji="1" lang="ja-JP" altLang="en-US" sz="1100" spc="50" dirty="0">
                <a:latin typeface="Meiryo UI" panose="020B0604030504040204" pitchFamily="50" charset="-128"/>
                <a:ea typeface="Meiryo UI" panose="020B0604030504040204" pitchFamily="50" charset="-128"/>
              </a:rPr>
              <a:t>月</a:t>
            </a:r>
            <a:r>
              <a:rPr kumimoji="1" lang="en-US" altLang="ja-JP" sz="1100" spc="50" dirty="0">
                <a:latin typeface="Meiryo UI" panose="020B0604030504040204" pitchFamily="50" charset="-128"/>
                <a:ea typeface="Meiryo UI" panose="020B0604030504040204" pitchFamily="50" charset="-128"/>
              </a:rPr>
              <a:t>24</a:t>
            </a:r>
            <a:r>
              <a:rPr kumimoji="1" lang="ja-JP" altLang="en-US" sz="1100" spc="50" dirty="0">
                <a:latin typeface="Meiryo UI" panose="020B0604030504040204" pitchFamily="50" charset="-128"/>
                <a:ea typeface="Meiryo UI" panose="020B0604030504040204" pitchFamily="50" charset="-128"/>
              </a:rPr>
              <a:t>日（木）</a:t>
            </a:r>
            <a:r>
              <a:rPr kumimoji="1" lang="en-US" altLang="ja-JP" sz="1100" spc="50" dirty="0">
                <a:latin typeface="Meiryo UI" panose="020B0604030504040204" pitchFamily="50" charset="-128"/>
                <a:ea typeface="Meiryo UI" panose="020B0604030504040204" pitchFamily="50" charset="-128"/>
              </a:rPr>
              <a:t>13:00</a:t>
            </a:r>
            <a:r>
              <a:rPr kumimoji="1" lang="ja-JP" altLang="en-US" sz="1100" spc="50" dirty="0">
                <a:latin typeface="Meiryo UI" panose="020B0604030504040204" pitchFamily="50" charset="-128"/>
                <a:ea typeface="Meiryo UI" panose="020B0604030504040204" pitchFamily="50" charset="-128"/>
              </a:rPr>
              <a:t>～</a:t>
            </a:r>
            <a:r>
              <a:rPr kumimoji="1" lang="en-US" altLang="ja-JP" sz="1100" spc="50" dirty="0">
                <a:latin typeface="Meiryo UI" panose="020B0604030504040204" pitchFamily="50" charset="-128"/>
                <a:ea typeface="Meiryo UI" panose="020B0604030504040204" pitchFamily="50" charset="-128"/>
              </a:rPr>
              <a:t>17:00</a:t>
            </a:r>
            <a:r>
              <a:rPr kumimoji="1" lang="ja-JP" altLang="en-US" sz="1100" spc="50" dirty="0">
                <a:latin typeface="Meiryo UI" panose="020B0604030504040204" pitchFamily="50" charset="-128"/>
                <a:ea typeface="Meiryo UI" panose="020B0604030504040204" pitchFamily="50" charset="-128"/>
              </a:rPr>
              <a:t>（受付開始 </a:t>
            </a:r>
            <a:r>
              <a:rPr kumimoji="1" lang="en-US" altLang="ja-JP" sz="1100" spc="50" dirty="0">
                <a:latin typeface="Meiryo UI" panose="020B0604030504040204" pitchFamily="50" charset="-128"/>
                <a:ea typeface="Meiryo UI" panose="020B0604030504040204" pitchFamily="50" charset="-128"/>
              </a:rPr>
              <a:t>12:30</a:t>
            </a:r>
            <a:r>
              <a:rPr kumimoji="1" lang="ja-JP" altLang="en-US" sz="1100" spc="50" dirty="0">
                <a:latin typeface="Meiryo UI" panose="020B0604030504040204" pitchFamily="50" charset="-128"/>
                <a:ea typeface="Meiryo UI" panose="020B0604030504040204" pitchFamily="50" charset="-128"/>
              </a:rPr>
              <a:t>～）</a:t>
            </a:r>
            <a:endParaRPr kumimoji="1" lang="en-US" altLang="ja-JP" sz="1100" spc="50" dirty="0">
              <a:latin typeface="Meiryo UI" panose="020B0604030504040204" pitchFamily="50" charset="-128"/>
              <a:ea typeface="Meiryo UI" panose="020B0604030504040204" pitchFamily="50" charset="-128"/>
            </a:endParaRPr>
          </a:p>
          <a:p>
            <a:r>
              <a:rPr kumimoji="1" lang="en-US" altLang="ja-JP" sz="1100" spc="50" dirty="0">
                <a:latin typeface="Meiryo UI" panose="020B0604030504040204" pitchFamily="50" charset="-128"/>
                <a:ea typeface="Meiryo UI" panose="020B0604030504040204" pitchFamily="50" charset="-128"/>
              </a:rPr>
              <a:t>		</a:t>
            </a:r>
            <a:r>
              <a:rPr kumimoji="1" lang="ja-JP" altLang="en-US" sz="1100" spc="50" dirty="0">
                <a:latin typeface="Meiryo UI" panose="020B0604030504040204" pitchFamily="50" charset="-128"/>
                <a:ea typeface="Meiryo UI" panose="020B0604030504040204" pitchFamily="50" charset="-128"/>
              </a:rPr>
              <a:t>会場：御茶ノ水ソラシティ　カンファレンスセンター ソラシティホール</a:t>
            </a:r>
            <a:r>
              <a:rPr kumimoji="1" lang="en-US" altLang="ja-JP" sz="1100" spc="50" dirty="0">
                <a:latin typeface="Meiryo UI" panose="020B0604030504040204" pitchFamily="50" charset="-128"/>
                <a:ea typeface="Meiryo UI" panose="020B0604030504040204" pitchFamily="50" charset="-128"/>
              </a:rPr>
              <a:t>West</a:t>
            </a:r>
          </a:p>
          <a:p>
            <a:r>
              <a:rPr kumimoji="1" lang="ja-JP" altLang="en-US" sz="1100" spc="50" dirty="0">
                <a:latin typeface="Meiryo UI" panose="020B0604030504040204" pitchFamily="50" charset="-128"/>
                <a:ea typeface="Meiryo UI" panose="020B0604030504040204" pitchFamily="50" charset="-128"/>
              </a:rPr>
              <a:t>                        （千代田区神田駿河台）</a:t>
            </a:r>
            <a:endParaRPr kumimoji="1" lang="en-US" altLang="ja-JP" sz="1100" spc="5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47696" y="156836"/>
            <a:ext cx="2743200" cy="261610"/>
          </a:xfrm>
          <a:prstGeom prst="rect">
            <a:avLst/>
          </a:prstGeom>
          <a:noFill/>
        </p:spPr>
        <p:txBody>
          <a:bodyPr wrap="square" rtlCol="0">
            <a:spAutoFit/>
          </a:bodyPr>
          <a:lstStyle/>
          <a:p>
            <a:r>
              <a:rPr kumimoji="1" lang="ja-JP" altLang="en-US" sz="1100" spc="50" dirty="0">
                <a:solidFill>
                  <a:prstClr val="black"/>
                </a:solidFill>
                <a:latin typeface="Meiryo UI" panose="020B0604030504040204" pitchFamily="50" charset="-128"/>
                <a:ea typeface="Meiryo UI" panose="020B0604030504040204" pitchFamily="50" charset="-128"/>
              </a:rPr>
              <a:t>報道関係者、</a:t>
            </a:r>
            <a:r>
              <a:rPr kumimoji="1" lang="ja-JP" altLang="en-US" sz="1100" spc="50" dirty="0">
                <a:latin typeface="Meiryo UI" panose="020B0604030504040204" pitchFamily="50" charset="-128"/>
                <a:ea typeface="Meiryo UI" panose="020B0604030504040204" pitchFamily="50" charset="-128"/>
              </a:rPr>
              <a:t>医療・福祉施設関係者各位</a:t>
            </a:r>
          </a:p>
        </p:txBody>
      </p:sp>
      <p:sp>
        <p:nvSpPr>
          <p:cNvPr id="7" name="テキスト ボックス 6"/>
          <p:cNvSpPr txBox="1"/>
          <p:nvPr/>
        </p:nvSpPr>
        <p:spPr>
          <a:xfrm>
            <a:off x="5300512" y="437058"/>
            <a:ext cx="1395478" cy="430887"/>
          </a:xfrm>
          <a:prstGeom prst="rect">
            <a:avLst/>
          </a:prstGeom>
          <a:noFill/>
        </p:spPr>
        <p:txBody>
          <a:bodyPr wrap="square" rtlCol="0">
            <a:spAutoFit/>
          </a:bodyPr>
          <a:lstStyle/>
          <a:p>
            <a:pPr algn="r"/>
            <a:r>
              <a:rPr kumimoji="1" lang="ja-JP" altLang="en-US" sz="1100" spc="50" dirty="0">
                <a:latin typeface="Meiryo UI" panose="020B0604030504040204" pitchFamily="50" charset="-128"/>
                <a:ea typeface="Meiryo UI" panose="020B0604030504040204" pitchFamily="50" charset="-128"/>
              </a:rPr>
              <a:t>日本製粉株式会社</a:t>
            </a:r>
            <a:endParaRPr kumimoji="1" lang="en-US" altLang="ja-JP" sz="1100" spc="50" dirty="0">
              <a:latin typeface="Meiryo UI" panose="020B0604030504040204" pitchFamily="50" charset="-128"/>
              <a:ea typeface="Meiryo UI" panose="020B0604030504040204" pitchFamily="50" charset="-128"/>
            </a:endParaRPr>
          </a:p>
          <a:p>
            <a:pPr algn="r"/>
            <a:r>
              <a:rPr kumimoji="1" lang="en-US" altLang="ja-JP" sz="1100" spc="50" dirty="0">
                <a:latin typeface="Meiryo UI" panose="020B0604030504040204" pitchFamily="50" charset="-128"/>
                <a:ea typeface="Meiryo UI" panose="020B0604030504040204" pitchFamily="50" charset="-128"/>
              </a:rPr>
              <a:t>2019</a:t>
            </a:r>
            <a:r>
              <a:rPr kumimoji="1" lang="ja-JP" altLang="en-US" sz="1100" spc="50" dirty="0">
                <a:latin typeface="Meiryo UI" panose="020B0604030504040204" pitchFamily="50" charset="-128"/>
                <a:ea typeface="Meiryo UI" panose="020B0604030504040204" pitchFamily="50" charset="-128"/>
              </a:rPr>
              <a:t>年</a:t>
            </a:r>
            <a:r>
              <a:rPr kumimoji="1" lang="en-US" altLang="ja-JP" sz="1100" spc="50" dirty="0">
                <a:latin typeface="Meiryo UI" panose="020B0604030504040204" pitchFamily="50" charset="-128"/>
                <a:ea typeface="Meiryo UI" panose="020B0604030504040204" pitchFamily="50" charset="-128"/>
              </a:rPr>
              <a:t>1</a:t>
            </a:r>
            <a:r>
              <a:rPr kumimoji="1" lang="ja-JP" altLang="en-US" sz="1100" spc="50" dirty="0">
                <a:latin typeface="Meiryo UI" panose="020B0604030504040204" pitchFamily="50" charset="-128"/>
                <a:ea typeface="Meiryo UI" panose="020B0604030504040204" pitchFamily="50" charset="-128"/>
              </a:rPr>
              <a:t>月吉日</a:t>
            </a:r>
            <a:endParaRPr kumimoji="1" lang="en-US" altLang="ja-JP" sz="1100" spc="5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30334" y="4258343"/>
            <a:ext cx="6244224" cy="3393237"/>
          </a:xfrm>
          <a:prstGeom prst="rect">
            <a:avLst/>
          </a:prstGeom>
          <a:noFill/>
        </p:spPr>
        <p:txBody>
          <a:bodyPr wrap="square" rtlCol="0">
            <a:spAutoFit/>
          </a:bodyPr>
          <a:lstStyle/>
          <a:p>
            <a:pPr>
              <a:lnSpc>
                <a:spcPts val="1600"/>
              </a:lnSpc>
            </a:pPr>
            <a:r>
              <a:rPr kumimoji="1" lang="ja-JP" altLang="en-US" sz="1050" dirty="0">
                <a:latin typeface="Meiryo UI" panose="020B0604030504040204" pitchFamily="50" charset="-128"/>
                <a:ea typeface="Meiryo UI" panose="020B0604030504040204" pitchFamily="50" charset="-128"/>
              </a:rPr>
              <a:t>　</a:t>
            </a:r>
            <a:r>
              <a:rPr kumimoji="1" lang="ja-JP" altLang="en-US" sz="1050" spc="50" dirty="0">
                <a:latin typeface="Meiryo UI" panose="020B0604030504040204" pitchFamily="50" charset="-128"/>
                <a:ea typeface="Meiryo UI" panose="020B0604030504040204" pitchFamily="50" charset="-128"/>
              </a:rPr>
              <a:t>日本製粉株式会社（</a:t>
            </a:r>
            <a:r>
              <a:rPr kumimoji="1" lang="zh-TW" altLang="en-US" sz="1050" spc="50" dirty="0">
                <a:latin typeface="Meiryo UI" panose="020B0604030504040204" pitchFamily="50" charset="-128"/>
                <a:ea typeface="Meiryo UI" panose="020B0604030504040204" pitchFamily="50" charset="-128"/>
              </a:rPr>
              <a:t>代表取締役社長</a:t>
            </a:r>
            <a:r>
              <a:rPr kumimoji="1" lang="en-US" altLang="zh-TW" sz="1050" spc="50" dirty="0">
                <a:latin typeface="Meiryo UI" panose="020B0604030504040204" pitchFamily="50" charset="-128"/>
                <a:ea typeface="Meiryo UI" panose="020B0604030504040204" pitchFamily="50" charset="-128"/>
              </a:rPr>
              <a:t>:</a:t>
            </a:r>
            <a:r>
              <a:rPr kumimoji="1" lang="zh-TW" altLang="en-US" sz="1050" spc="50" dirty="0">
                <a:latin typeface="Meiryo UI" panose="020B0604030504040204" pitchFamily="50" charset="-128"/>
                <a:ea typeface="Meiryo UI" panose="020B0604030504040204" pitchFamily="50" charset="-128"/>
              </a:rPr>
              <a:t>近藤雅之 所在地</a:t>
            </a:r>
            <a:r>
              <a:rPr kumimoji="1" lang="en-US" altLang="zh-TW" sz="1050" spc="50" dirty="0">
                <a:latin typeface="Meiryo UI" panose="020B0604030504040204" pitchFamily="50" charset="-128"/>
                <a:ea typeface="Meiryo UI" panose="020B0604030504040204" pitchFamily="50" charset="-128"/>
              </a:rPr>
              <a:t>:</a:t>
            </a:r>
            <a:r>
              <a:rPr kumimoji="1" lang="zh-TW" altLang="en-US" sz="1050" spc="50" dirty="0">
                <a:latin typeface="Meiryo UI" panose="020B0604030504040204" pitchFamily="50" charset="-128"/>
                <a:ea typeface="Meiryo UI" panose="020B0604030504040204" pitchFamily="50" charset="-128"/>
              </a:rPr>
              <a:t>東京都</a:t>
            </a:r>
            <a:r>
              <a:rPr kumimoji="1" lang="ja-JP" altLang="en-US" sz="1050" spc="50" dirty="0">
                <a:latin typeface="Meiryo UI" panose="020B0604030504040204" pitchFamily="50" charset="-128"/>
                <a:ea typeface="Meiryo UI" panose="020B0604030504040204" pitchFamily="50" charset="-128"/>
              </a:rPr>
              <a:t>千代田区）では、「子どもの脳と心の発育 脂質との関係」をテーマに、</a:t>
            </a:r>
            <a:r>
              <a:rPr kumimoji="1" lang="en-US" altLang="ja-JP" sz="1050" spc="50" dirty="0">
                <a:latin typeface="Meiryo UI" panose="020B0604030504040204" pitchFamily="50" charset="-128"/>
                <a:ea typeface="Meiryo UI" panose="020B0604030504040204" pitchFamily="50" charset="-128"/>
              </a:rPr>
              <a:t>1</a:t>
            </a:r>
            <a:r>
              <a:rPr kumimoji="1" lang="ja-JP" altLang="en-US" sz="1050" spc="50" dirty="0">
                <a:latin typeface="Meiryo UI" panose="020B0604030504040204" pitchFamily="50" charset="-128"/>
                <a:ea typeface="Meiryo UI" panose="020B0604030504040204" pitchFamily="50" charset="-128"/>
              </a:rPr>
              <a:t>月</a:t>
            </a:r>
            <a:r>
              <a:rPr kumimoji="1" lang="en-US" altLang="ja-JP" sz="1050" spc="50" dirty="0">
                <a:latin typeface="Meiryo UI" panose="020B0604030504040204" pitchFamily="50" charset="-128"/>
                <a:ea typeface="Meiryo UI" panose="020B0604030504040204" pitchFamily="50" charset="-128"/>
              </a:rPr>
              <a:t>24</a:t>
            </a:r>
            <a:r>
              <a:rPr kumimoji="1" lang="ja-JP" altLang="en-US" sz="1050" spc="50" dirty="0">
                <a:latin typeface="Meiryo UI" panose="020B0604030504040204" pitchFamily="50" charset="-128"/>
                <a:ea typeface="Meiryo UI" panose="020B0604030504040204" pitchFamily="50" charset="-128"/>
              </a:rPr>
              <a:t>日</a:t>
            </a:r>
            <a:r>
              <a:rPr kumimoji="1" lang="en-US" altLang="ja-JP" sz="1050" spc="50" dirty="0">
                <a:latin typeface="Meiryo UI" panose="020B0604030504040204" pitchFamily="50" charset="-128"/>
                <a:ea typeface="Meiryo UI" panose="020B0604030504040204" pitchFamily="50" charset="-128"/>
              </a:rPr>
              <a:t>(</a:t>
            </a:r>
            <a:r>
              <a:rPr kumimoji="1" lang="ja-JP" altLang="en-US" sz="1050" spc="50" dirty="0">
                <a:latin typeface="Meiryo UI" panose="020B0604030504040204" pitchFamily="50" charset="-128"/>
                <a:ea typeface="Meiryo UI" panose="020B0604030504040204" pitchFamily="50" charset="-128"/>
              </a:rPr>
              <a:t>木</a:t>
            </a:r>
            <a:r>
              <a:rPr kumimoji="1" lang="en-US" altLang="ja-JP" sz="1050" spc="50" dirty="0">
                <a:latin typeface="Meiryo UI" panose="020B0604030504040204" pitchFamily="50" charset="-128"/>
                <a:ea typeface="Meiryo UI" panose="020B0604030504040204" pitchFamily="50" charset="-128"/>
              </a:rPr>
              <a:t>)</a:t>
            </a:r>
            <a:r>
              <a:rPr kumimoji="1" lang="ja-JP" altLang="en-US" sz="1050" spc="50" dirty="0">
                <a:latin typeface="Meiryo UI" panose="020B0604030504040204" pitchFamily="50" charset="-128"/>
                <a:ea typeface="Meiryo UI" panose="020B0604030504040204" pitchFamily="50" charset="-128"/>
              </a:rPr>
              <a:t>に、第</a:t>
            </a:r>
            <a:r>
              <a:rPr kumimoji="1" lang="en-US" altLang="ja-JP" sz="1050" spc="50" dirty="0">
                <a:latin typeface="Meiryo UI" panose="020B0604030504040204" pitchFamily="50" charset="-128"/>
                <a:ea typeface="Meiryo UI" panose="020B0604030504040204" pitchFamily="50" charset="-128"/>
              </a:rPr>
              <a:t>8</a:t>
            </a:r>
            <a:r>
              <a:rPr kumimoji="1" lang="ja-JP" altLang="en-US" sz="1050" spc="50" dirty="0">
                <a:latin typeface="Meiryo UI" panose="020B0604030504040204" pitchFamily="50" charset="-128"/>
                <a:ea typeface="Meiryo UI" panose="020B0604030504040204" pitchFamily="50" charset="-128"/>
              </a:rPr>
              <a:t>回「アマニフォーラム」セミナーを、御茶ノ水ソラシティ　カンファレンスセンターにて開催いたします。</a:t>
            </a:r>
            <a:endParaRPr kumimoji="1" lang="en-US" altLang="ja-JP" sz="1050" spc="50" dirty="0">
              <a:latin typeface="Meiryo UI" panose="020B0604030504040204" pitchFamily="50" charset="-128"/>
              <a:ea typeface="Meiryo UI" panose="020B0604030504040204" pitchFamily="50" charset="-128"/>
            </a:endParaRPr>
          </a:p>
          <a:p>
            <a:endParaRPr kumimoji="1" lang="en-US" altLang="ja-JP" sz="1050" spc="50" dirty="0">
              <a:latin typeface="Meiryo UI" panose="020B0604030504040204" pitchFamily="50" charset="-128"/>
              <a:ea typeface="Meiryo UI" panose="020B0604030504040204" pitchFamily="50" charset="-128"/>
            </a:endParaRPr>
          </a:p>
          <a:p>
            <a:r>
              <a:rPr kumimoji="1" lang="ja-JP" altLang="en-US" sz="1050" spc="50" dirty="0">
                <a:latin typeface="Meiryo UI" panose="020B0604030504040204" pitchFamily="50" charset="-128"/>
                <a:ea typeface="Meiryo UI" panose="020B0604030504040204" pitchFamily="50" charset="-128"/>
              </a:rPr>
              <a:t>　子どもの脳は</a:t>
            </a:r>
            <a:r>
              <a:rPr kumimoji="1" lang="en-US" altLang="ja-JP" sz="1050" spc="50" dirty="0">
                <a:latin typeface="Meiryo UI" panose="020B0604030504040204" pitchFamily="50" charset="-128"/>
                <a:ea typeface="Meiryo UI" panose="020B0604030504040204" pitchFamily="50" charset="-128"/>
              </a:rPr>
              <a:t>6</a:t>
            </a:r>
            <a:r>
              <a:rPr kumimoji="1" lang="ja-JP" altLang="en-US" sz="1050" spc="50" dirty="0">
                <a:latin typeface="Meiryo UI" panose="020B0604030504040204" pitchFamily="50" charset="-128"/>
                <a:ea typeface="Meiryo UI" panose="020B0604030504040204" pitchFamily="50" charset="-128"/>
              </a:rPr>
              <a:t>歳までに大人の脳の９割まで成長、</a:t>
            </a:r>
            <a:r>
              <a:rPr kumimoji="1" lang="en-US" altLang="ja-JP" sz="1050" spc="50" dirty="0">
                <a:latin typeface="Meiryo UI" panose="020B0604030504040204" pitchFamily="50" charset="-128"/>
                <a:ea typeface="Meiryo UI" panose="020B0604030504040204" pitchFamily="50" charset="-128"/>
              </a:rPr>
              <a:t>12</a:t>
            </a:r>
            <a:r>
              <a:rPr kumimoji="1" lang="ja-JP" altLang="en-US" sz="1050" spc="50" dirty="0">
                <a:latin typeface="Meiryo UI" panose="020B0604030504040204" pitchFamily="50" charset="-128"/>
                <a:ea typeface="Meiryo UI" panose="020B0604030504040204" pitchFamily="50" charset="-128"/>
              </a:rPr>
              <a:t>歳までにほぼ完成するといわれ、脳や精神の発達には、遺伝、環境以外に栄養の摂り方も大きな関りがあることがわかってきました。今回のセミナーでは、子どもの自尊感情を高める体の話と、お母さんの妊娠期の栄養の摂り方により子どもの脳の発達に与える影響などについてご紹介いたします。</a:t>
            </a:r>
            <a:r>
              <a:rPr lang="ja-JP" altLang="en-US" sz="1050" dirty="0">
                <a:latin typeface="Meiryo UI" panose="020B0604030504040204" pitchFamily="50" charset="-128"/>
                <a:ea typeface="Meiryo UI" panose="020B0604030504040204" pitchFamily="50" charset="-128"/>
              </a:rPr>
              <a:t>　</a:t>
            </a:r>
            <a:r>
              <a:rPr kumimoji="1" lang="ja-JP" altLang="en-US" sz="1050" spc="50" dirty="0">
                <a:latin typeface="Meiryo UI" panose="020B0604030504040204" pitchFamily="50" charset="-128"/>
                <a:ea typeface="Meiryo UI" panose="020B0604030504040204" pitchFamily="50" charset="-128"/>
              </a:rPr>
              <a:t>本セミナーでは、</a:t>
            </a:r>
            <a:r>
              <a:rPr lang="ja-JP" altLang="ja-JP" sz="1050" dirty="0">
                <a:latin typeface="Meiryo UI" panose="020B0604030504040204" pitchFamily="50" charset="-128"/>
                <a:ea typeface="Meiryo UI" panose="020B0604030504040204" pitchFamily="50" charset="-128"/>
              </a:rPr>
              <a:t>千葉大学名誉教授 齋藤康先生</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千葉大学 元学長</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を座長とし、</a:t>
            </a:r>
            <a:r>
              <a:rPr lang="ja-JP" altLang="en-US" sz="1050" dirty="0">
                <a:latin typeface="Meiryo UI" panose="020B0604030504040204" pitchFamily="50" charset="-128"/>
                <a:ea typeface="Meiryo UI" panose="020B0604030504040204" pitchFamily="50" charset="-128"/>
              </a:rPr>
              <a:t>“子どもの脳と心の発育 脂質との関係”をテーマに、</a:t>
            </a:r>
            <a:r>
              <a:rPr lang="ja-JP" altLang="en-US" sz="1050" b="1" u="sng" dirty="0">
                <a:latin typeface="Meiryo UI" panose="020B0604030504040204" pitchFamily="50" charset="-128"/>
                <a:ea typeface="Meiryo UI" panose="020B0604030504040204" pitchFamily="50" charset="-128"/>
              </a:rPr>
              <a:t>医療法人社団 西船内科 院長 篠宮正樹先生</a:t>
            </a:r>
            <a:r>
              <a:rPr lang="ja-JP" altLang="en-US" sz="1050" u="sng" dirty="0">
                <a:latin typeface="Meiryo UI" panose="020B0604030504040204" pitchFamily="50" charset="-128"/>
                <a:ea typeface="Meiryo UI" panose="020B0604030504040204" pitchFamily="50" charset="-128"/>
              </a:rPr>
              <a:t>と、</a:t>
            </a:r>
            <a:r>
              <a:rPr lang="ja-JP" altLang="ja-JP" sz="1050" b="1" u="sng" dirty="0">
                <a:latin typeface="Meiryo UI" pitchFamily="50" charset="-128"/>
                <a:ea typeface="Meiryo UI" pitchFamily="50" charset="-128"/>
                <a:cs typeface="Meiryo UI" pitchFamily="50" charset="-128"/>
              </a:rPr>
              <a:t>理化学研究所 脳神経科学研究センター</a:t>
            </a:r>
            <a:r>
              <a:rPr lang="en-US" altLang="ja-JP" sz="1050" b="1" u="sng" dirty="0">
                <a:latin typeface="Meiryo UI" pitchFamily="50" charset="-128"/>
                <a:ea typeface="Meiryo UI" pitchFamily="50" charset="-128"/>
                <a:cs typeface="Meiryo UI" pitchFamily="50" charset="-128"/>
              </a:rPr>
              <a:t> </a:t>
            </a:r>
            <a:r>
              <a:rPr lang="ja-JP" altLang="ja-JP" sz="1050" b="1" u="sng" dirty="0">
                <a:latin typeface="Meiryo UI" pitchFamily="50" charset="-128"/>
                <a:ea typeface="Meiryo UI" pitchFamily="50" charset="-128"/>
                <a:cs typeface="Meiryo UI" pitchFamily="50" charset="-128"/>
              </a:rPr>
              <a:t>分子精神遺伝研究チーム</a:t>
            </a:r>
            <a:r>
              <a:rPr lang="ja-JP" altLang="en-US" sz="1050" b="1" u="sng" dirty="0">
                <a:latin typeface="Meiryo UI" pitchFamily="50" charset="-128"/>
                <a:ea typeface="Meiryo UI" pitchFamily="50" charset="-128"/>
                <a:cs typeface="Meiryo UI" pitchFamily="50" charset="-128"/>
              </a:rPr>
              <a:t>リーダー 吉川武男</a:t>
            </a:r>
            <a:r>
              <a:rPr lang="ja-JP" altLang="en-US" sz="1050" b="1" u="sng" dirty="0">
                <a:latin typeface="Meiryo UI" panose="020B0604030504040204" pitchFamily="50" charset="-128"/>
                <a:ea typeface="Meiryo UI" panose="020B0604030504040204" pitchFamily="50" charset="-128"/>
              </a:rPr>
              <a:t>先生</a:t>
            </a:r>
            <a:r>
              <a:rPr lang="ja-JP" altLang="en-US" sz="1050" dirty="0">
                <a:latin typeface="Meiryo UI" panose="020B0604030504040204" pitchFamily="50" charset="-128"/>
                <a:ea typeface="Meiryo UI" panose="020B0604030504040204" pitchFamily="50" charset="-128"/>
              </a:rPr>
              <a:t>をお招きし、医療現場の現状や研究結果の最新情報などをお話いただきます。</a:t>
            </a: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　また、当日は</a:t>
            </a:r>
            <a:r>
              <a:rPr lang="en-US" altLang="ja-JP" sz="1050" dirty="0">
                <a:latin typeface="Meiryo UI" panose="020B0604030504040204" pitchFamily="50" charset="-128"/>
                <a:ea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rPr>
              <a:t>年４月に次女を出産、現在３児の母である、</a:t>
            </a:r>
            <a:r>
              <a:rPr lang="ja-JP" altLang="en-US" sz="1050" b="1" u="sng" dirty="0">
                <a:latin typeface="Meiryo UI" panose="020B0604030504040204" pitchFamily="50" charset="-128"/>
                <a:ea typeface="Meiryo UI" panose="020B0604030504040204" pitchFamily="50" charset="-128"/>
              </a:rPr>
              <a:t>プロゴルファー、タレントの</a:t>
            </a:r>
            <a:r>
              <a:rPr lang="ja-JP" altLang="en-US" sz="1100" b="1" u="sng" dirty="0">
                <a:latin typeface="Meiryo UI" panose="020B0604030504040204" pitchFamily="50" charset="-128"/>
                <a:ea typeface="Meiryo UI" panose="020B0604030504040204" pitchFamily="50" charset="-128"/>
              </a:rPr>
              <a:t>東尾理子さん</a:t>
            </a:r>
            <a:r>
              <a:rPr lang="ja-JP" altLang="en-US" sz="1050" dirty="0">
                <a:latin typeface="Meiryo UI" panose="020B0604030504040204" pitchFamily="50" charset="-128"/>
                <a:ea typeface="Meiryo UI" panose="020B0604030504040204" pitchFamily="50" charset="-128"/>
              </a:rPr>
              <a:t>をゲストに迎え、食生活とお子様の発育をテーマに、生活のリズムが乱れやすい年末年始から今日におけるご家族の栄養管理等、講師の先生方とディスカッションしていただきます。</a:t>
            </a:r>
            <a:endParaRPr lang="en-US" altLang="ja-JP" sz="1050" dirty="0">
              <a:latin typeface="Meiryo UI" panose="020B0604030504040204" pitchFamily="50" charset="-128"/>
              <a:ea typeface="Meiryo UI" panose="020B0604030504040204" pitchFamily="50" charset="-128"/>
            </a:endParaRPr>
          </a:p>
          <a:p>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050" dirty="0">
                <a:solidFill>
                  <a:prstClr val="black"/>
                </a:solidFill>
                <a:latin typeface="Meiryo UI" panose="020B0604030504040204" pitchFamily="50" charset="-128"/>
                <a:ea typeface="Meiryo UI" panose="020B0604030504040204" pitchFamily="50" charset="-128"/>
              </a:rPr>
              <a:t>　つきましては、時節柄ご多忙のことと存じますが、本セミナーのご出欠をご検討いただきますよう、何卒よろしくお願い申し上げます。開催概要につきましては、次頁をご高覧くださいますようお願い申し上げます。</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尚、会場</a:t>
            </a:r>
            <a:r>
              <a:rPr lang="ja-JP" altLang="en-US" sz="1050" dirty="0">
                <a:solidFill>
                  <a:prstClr val="black"/>
                </a:solidFill>
                <a:latin typeface="Meiryo UI" panose="020B0604030504040204" pitchFamily="50" charset="-128"/>
                <a:ea typeface="Meiryo UI" panose="020B0604030504040204" pitchFamily="50" charset="-128"/>
              </a:rPr>
              <a:t>準備の為ご出欠のご都合を</a:t>
            </a:r>
            <a:r>
              <a:rPr lang="en-US" altLang="ja-JP" sz="1050" dirty="0">
                <a:solidFill>
                  <a:prstClr val="black"/>
                </a:solidFill>
                <a:latin typeface="Meiryo UI" panose="020B0604030504040204" pitchFamily="50" charset="-128"/>
                <a:ea typeface="Meiryo UI" panose="020B0604030504040204" pitchFamily="50" charset="-128"/>
              </a:rPr>
              <a:t>1</a:t>
            </a:r>
            <a:r>
              <a:rPr lang="ja-JP" altLang="en-US" sz="1050" dirty="0">
                <a:solidFill>
                  <a:prstClr val="black"/>
                </a:solidFill>
                <a:latin typeface="Meiryo UI" panose="020B0604030504040204" pitchFamily="50" charset="-128"/>
                <a:ea typeface="Meiryo UI" panose="020B0604030504040204" pitchFamily="50" charset="-128"/>
              </a:rPr>
              <a:t>月</a:t>
            </a:r>
            <a:r>
              <a:rPr lang="en-US" altLang="ja-JP" sz="1050" dirty="0">
                <a:solidFill>
                  <a:prstClr val="black"/>
                </a:solidFill>
                <a:latin typeface="Meiryo UI" panose="020B0604030504040204" pitchFamily="50" charset="-128"/>
                <a:ea typeface="Meiryo UI" panose="020B0604030504040204" pitchFamily="50" charset="-128"/>
              </a:rPr>
              <a:t>23</a:t>
            </a:r>
            <a:r>
              <a:rPr lang="ja-JP" altLang="en-US" sz="1050" dirty="0">
                <a:solidFill>
                  <a:prstClr val="black"/>
                </a:solidFill>
                <a:latin typeface="Meiryo UI" panose="020B0604030504040204" pitchFamily="50" charset="-128"/>
                <a:ea typeface="Meiryo UI" panose="020B0604030504040204" pitchFamily="50" charset="-128"/>
              </a:rPr>
              <a:t>日（水）までに</a:t>
            </a:r>
            <a:r>
              <a:rPr lang="en-US" altLang="ja-JP" sz="1050" dirty="0">
                <a:solidFill>
                  <a:prstClr val="black"/>
                </a:solidFill>
                <a:latin typeface="Meiryo UI" panose="020B0604030504040204" pitchFamily="50" charset="-128"/>
                <a:ea typeface="Meiryo UI" panose="020B0604030504040204" pitchFamily="50" charset="-128"/>
              </a:rPr>
              <a:t>FAX</a:t>
            </a:r>
            <a:r>
              <a:rPr lang="ja-JP" altLang="en-US" sz="1050" dirty="0">
                <a:solidFill>
                  <a:prstClr val="black"/>
                </a:solidFill>
                <a:latin typeface="Meiryo UI" panose="020B0604030504040204" pitchFamily="50" charset="-128"/>
                <a:ea typeface="Meiryo UI" panose="020B0604030504040204" pitchFamily="50" charset="-128"/>
              </a:rPr>
              <a:t>またはメールにてご返信いただけますと幸いです。</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9515" y="229257"/>
            <a:ext cx="1197472" cy="268265"/>
          </a:xfrm>
          <a:prstGeom prst="rect">
            <a:avLst/>
          </a:prstGeom>
        </p:spPr>
      </p:pic>
      <p:sp>
        <p:nvSpPr>
          <p:cNvPr id="11" name="テキスト ボックス 10"/>
          <p:cNvSpPr txBox="1"/>
          <p:nvPr/>
        </p:nvSpPr>
        <p:spPr>
          <a:xfrm>
            <a:off x="809978" y="7678792"/>
            <a:ext cx="3165085" cy="253916"/>
          </a:xfrm>
          <a:prstGeom prst="rect">
            <a:avLst/>
          </a:prstGeom>
          <a:noFill/>
        </p:spPr>
        <p:txBody>
          <a:bodyPr wrap="square" rtlCol="0">
            <a:spAutoFit/>
          </a:bodyPr>
          <a:lstStyle/>
          <a:p>
            <a:r>
              <a:rPr kumimoji="1" lang="ja-JP" altLang="en-US" sz="1050" b="1" u="sng" dirty="0">
                <a:latin typeface="Meiryo UI" panose="020B0604030504040204" pitchFamily="50" charset="-128"/>
                <a:ea typeface="Meiryo UI" panose="020B0604030504040204" pitchFamily="50" charset="-128"/>
              </a:rPr>
              <a:t>◆東尾理子さんプロフィール</a:t>
            </a:r>
          </a:p>
        </p:txBody>
      </p:sp>
      <p:sp>
        <p:nvSpPr>
          <p:cNvPr id="21" name="テキスト ボックス 20"/>
          <p:cNvSpPr txBox="1"/>
          <p:nvPr/>
        </p:nvSpPr>
        <p:spPr>
          <a:xfrm>
            <a:off x="816958" y="7854564"/>
            <a:ext cx="4036195" cy="1323439"/>
          </a:xfrm>
          <a:prstGeom prst="rect">
            <a:avLst/>
          </a:prstGeom>
          <a:noFill/>
        </p:spPr>
        <p:txBody>
          <a:bodyPr wrap="square" rtlCol="0">
            <a:spAutoFit/>
          </a:bodyPr>
          <a:lstStyle/>
          <a:p>
            <a:r>
              <a:rPr lang="en-US" altLang="ja-JP" sz="800" dirty="0">
                <a:latin typeface="Meiryo UI" pitchFamily="50" charset="-128"/>
                <a:ea typeface="Meiryo UI" pitchFamily="50" charset="-128"/>
                <a:cs typeface="Meiryo UI" pitchFamily="50" charset="-128"/>
              </a:rPr>
              <a:t>1975</a:t>
            </a:r>
            <a:r>
              <a:rPr lang="ja-JP" altLang="en-US" sz="800" dirty="0">
                <a:latin typeface="Meiryo UI" pitchFamily="50" charset="-128"/>
                <a:ea typeface="Meiryo UI" pitchFamily="50" charset="-128"/>
                <a:cs typeface="Meiryo UI" pitchFamily="50" charset="-128"/>
              </a:rPr>
              <a:t>年</a:t>
            </a:r>
            <a:r>
              <a:rPr lang="en-US" altLang="ja-JP" sz="800" dirty="0">
                <a:latin typeface="Meiryo UI" pitchFamily="50" charset="-128"/>
                <a:ea typeface="Meiryo UI" pitchFamily="50" charset="-128"/>
                <a:cs typeface="Meiryo UI" pitchFamily="50" charset="-128"/>
              </a:rPr>
              <a:t>11</a:t>
            </a:r>
            <a:r>
              <a:rPr lang="ja-JP" altLang="en-US" sz="800" dirty="0">
                <a:latin typeface="Meiryo UI" pitchFamily="50" charset="-128"/>
                <a:ea typeface="Meiryo UI" pitchFamily="50" charset="-128"/>
                <a:cs typeface="Meiryo UI" pitchFamily="50" charset="-128"/>
              </a:rPr>
              <a:t>月</a:t>
            </a:r>
            <a:r>
              <a:rPr lang="en-US" altLang="ja-JP" sz="800" dirty="0">
                <a:latin typeface="Meiryo UI" pitchFamily="50" charset="-128"/>
                <a:ea typeface="Meiryo UI" pitchFamily="50" charset="-128"/>
                <a:cs typeface="Meiryo UI" pitchFamily="50" charset="-128"/>
              </a:rPr>
              <a:t>18</a:t>
            </a:r>
            <a:r>
              <a:rPr lang="ja-JP" altLang="en-US" sz="800" dirty="0">
                <a:latin typeface="Meiryo UI" pitchFamily="50" charset="-128"/>
                <a:ea typeface="Meiryo UI" pitchFamily="50" charset="-128"/>
                <a:cs typeface="Meiryo UI" pitchFamily="50" charset="-128"/>
              </a:rPr>
              <a:t>日　福岡県生まれ。８才でゴルフを始め、アマチュアプレイヤーとしてのキャリアをスタート。帝京高校入学後、自らゴルフ部を興してキャプテンを務め、 </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日本女子アマチュアマッチプレー</a:t>
            </a:r>
            <a:r>
              <a:rPr lang="en-US" altLang="ja-JP" sz="800" dirty="0">
                <a:latin typeface="Meiryo UI" pitchFamily="50" charset="-128"/>
                <a:ea typeface="Meiryo UI" pitchFamily="50" charset="-128"/>
                <a:cs typeface="Meiryo UI" pitchFamily="50" charset="-128"/>
              </a:rPr>
              <a:t>｣</a:t>
            </a:r>
            <a:r>
              <a:rPr lang="ja-JP" altLang="en-US" sz="800" dirty="0" err="1">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「全日本高校選手権」で優勝。活躍の場は日本だけでなく、トップ・アマとして</a:t>
            </a:r>
            <a:r>
              <a:rPr lang="en-US" altLang="ja-JP" sz="800" dirty="0">
                <a:latin typeface="Meiryo UI" pitchFamily="50" charset="-128"/>
                <a:ea typeface="Meiryo UI" pitchFamily="50" charset="-128"/>
                <a:cs typeface="Meiryo UI" pitchFamily="50" charset="-128"/>
              </a:rPr>
              <a:t>94</a:t>
            </a:r>
            <a:r>
              <a:rPr lang="ja-JP" altLang="en-US" sz="800" dirty="0">
                <a:latin typeface="Meiryo UI" pitchFamily="50" charset="-128"/>
                <a:ea typeface="Meiryo UI" pitchFamily="50" charset="-128"/>
                <a:cs typeface="Meiryo UI" pitchFamily="50" charset="-128"/>
              </a:rPr>
              <a:t>年に</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全米女子アマ</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でベスト８入り。 翌年には、米国フロリダ大学に留学。大学卒業後、進路をプロゴルファーの道に求めて</a:t>
            </a:r>
            <a:r>
              <a:rPr lang="en-US" altLang="ja-JP" sz="800" dirty="0">
                <a:latin typeface="Meiryo UI" pitchFamily="50" charset="-128"/>
                <a:ea typeface="Meiryo UI" pitchFamily="50" charset="-128"/>
                <a:cs typeface="Meiryo UI" pitchFamily="50" charset="-128"/>
              </a:rPr>
              <a:t>1999</a:t>
            </a:r>
            <a:r>
              <a:rPr lang="ja-JP" altLang="en-US" sz="800" dirty="0">
                <a:latin typeface="Meiryo UI" pitchFamily="50" charset="-128"/>
                <a:ea typeface="Meiryo UI" pitchFamily="50" charset="-128"/>
                <a:cs typeface="Meiryo UI" pitchFamily="50" charset="-128"/>
              </a:rPr>
              <a:t>年日本のプロテストを受け、その実力どおり一発合格を果たす。 その後</a:t>
            </a:r>
            <a:r>
              <a:rPr lang="en-US" altLang="ja-JP" sz="800" dirty="0">
                <a:latin typeface="Meiryo UI" pitchFamily="50" charset="-128"/>
                <a:ea typeface="Meiryo UI" pitchFamily="50" charset="-128"/>
                <a:cs typeface="Meiryo UI" pitchFamily="50" charset="-128"/>
              </a:rPr>
              <a:t>2004</a:t>
            </a:r>
            <a:r>
              <a:rPr lang="ja-JP" altLang="en-US" sz="800" dirty="0">
                <a:latin typeface="Meiryo UI" pitchFamily="50" charset="-128"/>
                <a:ea typeface="Meiryo UI" pitchFamily="50" charset="-128"/>
                <a:cs typeface="Meiryo UI" pitchFamily="50" charset="-128"/>
              </a:rPr>
              <a:t>年に</a:t>
            </a:r>
            <a:r>
              <a:rPr lang="en-US" altLang="ja-JP" sz="800" dirty="0">
                <a:latin typeface="Meiryo UI" pitchFamily="50" charset="-128"/>
                <a:ea typeface="Meiryo UI" pitchFamily="50" charset="-128"/>
                <a:cs typeface="Meiryo UI" pitchFamily="50" charset="-128"/>
              </a:rPr>
              <a:t>USLPGA</a:t>
            </a:r>
            <a:r>
              <a:rPr lang="ja-JP" altLang="en-US" sz="800" dirty="0">
                <a:latin typeface="Meiryo UI" pitchFamily="50" charset="-128"/>
                <a:ea typeface="Meiryo UI" pitchFamily="50" charset="-128"/>
                <a:cs typeface="Meiryo UI" pitchFamily="50" charset="-128"/>
              </a:rPr>
              <a:t>ツアー参戦シード権を獲得し米女子ツアーでも活躍していたが、肩の手術後リハビリを経て、日本のツアーに復帰。さわやかなスポーツウーマンのイメージを活かし、試合の解説、レポーター等の分野でも活躍している他、チャリティ事業にも積極的に参加。 </a:t>
            </a:r>
            <a:r>
              <a:rPr lang="en-US" altLang="ja-JP" sz="800" dirty="0">
                <a:latin typeface="Meiryo UI" pitchFamily="50" charset="-128"/>
                <a:ea typeface="Meiryo UI" pitchFamily="50" charset="-128"/>
                <a:cs typeface="Meiryo UI" pitchFamily="50" charset="-128"/>
              </a:rPr>
              <a:t>2009</a:t>
            </a:r>
            <a:r>
              <a:rPr lang="ja-JP" altLang="en-US" sz="800" dirty="0">
                <a:latin typeface="Meiryo UI" pitchFamily="50" charset="-128"/>
                <a:ea typeface="Meiryo UI" pitchFamily="50" charset="-128"/>
                <a:cs typeface="Meiryo UI" pitchFamily="50" charset="-128"/>
              </a:rPr>
              <a:t>年末には俳優の石田純一と入籍し、</a:t>
            </a:r>
            <a:r>
              <a:rPr lang="en-US" altLang="ja-JP" sz="800" dirty="0">
                <a:latin typeface="Meiryo UI" pitchFamily="50" charset="-128"/>
                <a:ea typeface="Meiryo UI" pitchFamily="50" charset="-128"/>
                <a:cs typeface="Meiryo UI" pitchFamily="50" charset="-128"/>
              </a:rPr>
              <a:t>2012</a:t>
            </a:r>
            <a:r>
              <a:rPr lang="ja-JP" altLang="en-US" sz="800" dirty="0">
                <a:latin typeface="Meiryo UI" pitchFamily="50" charset="-128"/>
                <a:ea typeface="Meiryo UI" pitchFamily="50" charset="-128"/>
                <a:cs typeface="Meiryo UI" pitchFamily="50" charset="-128"/>
              </a:rPr>
              <a:t>年に長男理太郎、</a:t>
            </a:r>
            <a:r>
              <a:rPr lang="en-US" altLang="ja-JP" sz="800" dirty="0">
                <a:latin typeface="Meiryo UI" pitchFamily="50" charset="-128"/>
                <a:ea typeface="Meiryo UI" pitchFamily="50" charset="-128"/>
                <a:cs typeface="Meiryo UI" pitchFamily="50" charset="-128"/>
              </a:rPr>
              <a:t>2016</a:t>
            </a:r>
            <a:r>
              <a:rPr lang="ja-JP" altLang="en-US" sz="800" dirty="0">
                <a:latin typeface="Meiryo UI" pitchFamily="50" charset="-128"/>
                <a:ea typeface="Meiryo UI" pitchFamily="50" charset="-128"/>
                <a:cs typeface="Meiryo UI" pitchFamily="50" charset="-128"/>
              </a:rPr>
              <a:t>年に長女あおば、</a:t>
            </a:r>
            <a:r>
              <a:rPr lang="en-US" altLang="ja-JP" sz="800" dirty="0">
                <a:latin typeface="Meiryo UI" pitchFamily="50" charset="-128"/>
                <a:ea typeface="Meiryo UI" pitchFamily="50" charset="-128"/>
                <a:cs typeface="Meiryo UI" pitchFamily="50" charset="-128"/>
              </a:rPr>
              <a:t>2018</a:t>
            </a:r>
            <a:r>
              <a:rPr lang="ja-JP" altLang="en-US" sz="800" dirty="0">
                <a:latin typeface="Meiryo UI" pitchFamily="50" charset="-128"/>
                <a:ea typeface="Meiryo UI" pitchFamily="50" charset="-128"/>
                <a:cs typeface="Meiryo UI" pitchFamily="50" charset="-128"/>
              </a:rPr>
              <a:t>年</a:t>
            </a:r>
            <a:r>
              <a:rPr lang="en-US" altLang="ja-JP" sz="800" dirty="0">
                <a:latin typeface="Meiryo UI" pitchFamily="50" charset="-128"/>
                <a:ea typeface="Meiryo UI" pitchFamily="50" charset="-128"/>
                <a:cs typeface="Meiryo UI" pitchFamily="50" charset="-128"/>
              </a:rPr>
              <a:t>4</a:t>
            </a:r>
            <a:r>
              <a:rPr lang="ja-JP" altLang="en-US" sz="800" dirty="0">
                <a:latin typeface="Meiryo UI" pitchFamily="50" charset="-128"/>
                <a:ea typeface="Meiryo UI" pitchFamily="50" charset="-128"/>
                <a:cs typeface="Meiryo UI" pitchFamily="50" charset="-128"/>
              </a:rPr>
              <a:t>月に次女つむぎを出産し、現在３児の母。ゴルフ以外でも、テレビ番組や</a:t>
            </a:r>
            <a:r>
              <a:rPr lang="en-US" altLang="ja-JP" sz="800" dirty="0">
                <a:latin typeface="Meiryo UI" pitchFamily="50" charset="-128"/>
                <a:ea typeface="Meiryo UI" pitchFamily="50" charset="-128"/>
                <a:cs typeface="Meiryo UI" pitchFamily="50" charset="-128"/>
              </a:rPr>
              <a:t>CM</a:t>
            </a:r>
            <a:r>
              <a:rPr lang="ja-JP" altLang="en-US" sz="800" dirty="0">
                <a:latin typeface="Meiryo UI" pitchFamily="50" charset="-128"/>
                <a:ea typeface="Meiryo UI" pitchFamily="50" charset="-128"/>
                <a:cs typeface="Meiryo UI" pitchFamily="50" charset="-128"/>
              </a:rPr>
              <a:t>出演など、多方面で活躍中。</a:t>
            </a:r>
            <a:endParaRPr kumimoji="1" lang="ja-JP" altLang="en-US" sz="800" dirty="0">
              <a:latin typeface="Meiryo UI" panose="020B0604030504040204" pitchFamily="50" charset="-128"/>
              <a:ea typeface="Meiryo UI" panose="020B0604030504040204" pitchFamily="50" charset="-128"/>
              <a:cs typeface="Meiryo UI" pitchFamily="50"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0978" y="7817099"/>
            <a:ext cx="1077415" cy="130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155"/>
          <p:cNvSpPr txBox="1">
            <a:spLocks noChangeArrowheads="1"/>
          </p:cNvSpPr>
          <p:nvPr/>
        </p:nvSpPr>
        <p:spPr bwMode="auto">
          <a:xfrm>
            <a:off x="1030639" y="9188041"/>
            <a:ext cx="4810761" cy="646331"/>
          </a:xfrm>
          <a:prstGeom prst="rect">
            <a:avLst/>
          </a:prstGeom>
          <a:noFill/>
          <a:ln w="9525">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sz="900" dirty="0">
                <a:latin typeface="HGPｺﾞｼｯｸM" panose="020B0600000000000000" pitchFamily="50" charset="-128"/>
                <a:ea typeface="HGPｺﾞｼｯｸM" panose="020B0600000000000000" pitchFamily="50" charset="-128"/>
              </a:rPr>
              <a:t>＜お問い合わせ先＞</a:t>
            </a:r>
          </a:p>
          <a:p>
            <a:pPr algn="ctr"/>
            <a:r>
              <a:rPr lang="ja-JP" altLang="en-US" sz="900" dirty="0">
                <a:latin typeface="HGPｺﾞｼｯｸM" panose="020B0600000000000000" pitchFamily="50" charset="-128"/>
                <a:ea typeface="HGPｺﾞｼｯｸM" panose="020B0600000000000000" pitchFamily="50" charset="-128"/>
              </a:rPr>
              <a:t>日本製粉㈱経営企画部企画開発チーム</a:t>
            </a:r>
            <a:r>
              <a:rPr lang="ja-JP" altLang="ja-JP" sz="900" dirty="0">
                <a:latin typeface="HGPｺﾞｼｯｸM" panose="020B0600000000000000" pitchFamily="50" charset="-128"/>
                <a:ea typeface="HGPｺﾞｼｯｸM" panose="020B0600000000000000" pitchFamily="50" charset="-128"/>
              </a:rPr>
              <a:t>　担当：</a:t>
            </a:r>
            <a:r>
              <a:rPr lang="ja-JP" altLang="en-US" sz="900" dirty="0">
                <a:latin typeface="HGPｺﾞｼｯｸM" panose="020B0600000000000000" pitchFamily="50" charset="-128"/>
                <a:ea typeface="HGPｺﾞｼｯｸM" panose="020B0600000000000000" pitchFamily="50" charset="-128"/>
              </a:rPr>
              <a:t>有川・赤平</a:t>
            </a:r>
            <a:endParaRPr lang="ja-JP" altLang="ja-JP" sz="900" dirty="0">
              <a:latin typeface="HGPｺﾞｼｯｸM" panose="020B0600000000000000" pitchFamily="50" charset="-128"/>
              <a:ea typeface="HGPｺﾞｼｯｸM" panose="020B0600000000000000" pitchFamily="50" charset="-128"/>
            </a:endParaRPr>
          </a:p>
          <a:p>
            <a:pPr algn="ctr"/>
            <a:r>
              <a:rPr lang="en-US" altLang="ja-JP" sz="900" dirty="0">
                <a:latin typeface="HGPｺﾞｼｯｸM" panose="020B0600000000000000" pitchFamily="50" charset="-128"/>
                <a:ea typeface="HGPｺﾞｼｯｸM" panose="020B0600000000000000" pitchFamily="50" charset="-128"/>
              </a:rPr>
              <a:t>TEL</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03-3511-5303 </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 FAX</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03-3237-3543</a:t>
            </a:r>
            <a:r>
              <a:rPr lang="ja-JP" altLang="ja-JP" sz="900" dirty="0">
                <a:latin typeface="HGPｺﾞｼｯｸM" panose="020B0600000000000000" pitchFamily="50" charset="-128"/>
                <a:ea typeface="HGPｺﾞｼｯｸM" panose="020B0600000000000000" pitchFamily="50" charset="-128"/>
              </a:rPr>
              <a:t>　</a:t>
            </a:r>
            <a:endParaRPr lang="en-US" altLang="ja-JP" sz="900" dirty="0">
              <a:latin typeface="HGPｺﾞｼｯｸM" panose="020B0600000000000000" pitchFamily="50" charset="-128"/>
              <a:ea typeface="HGPｺﾞｼｯｸM" panose="020B0600000000000000" pitchFamily="50" charset="-128"/>
            </a:endParaRPr>
          </a:p>
          <a:p>
            <a:pPr algn="ctr"/>
            <a:r>
              <a:rPr lang="en-US" altLang="ja-JP" sz="900" dirty="0">
                <a:solidFill>
                  <a:schemeClr val="tx1"/>
                </a:solidFill>
                <a:latin typeface="HGPｺﾞｼｯｸM" panose="020B0600000000000000" pitchFamily="50" charset="-128"/>
                <a:ea typeface="HGPｺﾞｼｯｸM" panose="020B0600000000000000" pitchFamily="50" charset="-128"/>
              </a:rPr>
              <a:t>MAIL</a:t>
            </a:r>
            <a:r>
              <a:rPr lang="ja-JP" altLang="ja-JP" sz="900" dirty="0">
                <a:solidFill>
                  <a:schemeClr val="tx1"/>
                </a:solidFill>
                <a:latin typeface="HGPｺﾞｼｯｸM" panose="020B0600000000000000" pitchFamily="50" charset="-128"/>
                <a:ea typeface="HGPｺﾞｼｯｸM" panose="020B0600000000000000" pitchFamily="50" charset="-128"/>
              </a:rPr>
              <a:t>： </a:t>
            </a:r>
            <a:r>
              <a:rPr lang="en-US" altLang="ja-JP" sz="900" dirty="0">
                <a:solidFill>
                  <a:schemeClr val="tx1"/>
                </a:solidFill>
                <a:latin typeface="HGPｺﾞｼｯｸM" panose="020B0600000000000000" pitchFamily="50" charset="-128"/>
                <a:ea typeface="HGPｺﾞｼｯｸM" panose="020B0600000000000000" pitchFamily="50" charset="-128"/>
                <a:hlinkClick r:id="rId4"/>
              </a:rPr>
              <a:t>amaniforum@karadanocare-forum.net</a:t>
            </a:r>
            <a:r>
              <a:rPr lang="ja-JP" altLang="ja-JP" sz="900" dirty="0">
                <a:solidFill>
                  <a:schemeClr val="tx1"/>
                </a:solidFill>
                <a:latin typeface="HGPｺﾞｼｯｸM" panose="020B0600000000000000" pitchFamily="50" charset="-128"/>
                <a:ea typeface="HGPｺﾞｼｯｸM" panose="020B0600000000000000" pitchFamily="50" charset="-128"/>
              </a:rPr>
              <a:t>　</a:t>
            </a:r>
            <a:endParaRPr lang="en-US" altLang="ja-JP" sz="900" dirty="0">
              <a:solidFill>
                <a:schemeClr val="tx1"/>
              </a:solidFill>
              <a:latin typeface="HGPｺﾞｼｯｸM" panose="020B0600000000000000" pitchFamily="50" charset="-128"/>
              <a:ea typeface="HGPｺﾞｼｯｸM" panose="020B0600000000000000" pitchFamily="50" charset="-128"/>
            </a:endParaRPr>
          </a:p>
        </p:txBody>
      </p:sp>
      <p:pic>
        <p:nvPicPr>
          <p:cNvPr id="13" name="図 12"/>
          <p:cNvPicPr>
            <a:picLocks noChangeAspect="1"/>
          </p:cNvPicPr>
          <p:nvPr/>
        </p:nvPicPr>
        <p:blipFill>
          <a:blip r:embed="rId5"/>
          <a:stretch>
            <a:fillRect/>
          </a:stretch>
        </p:blipFill>
        <p:spPr>
          <a:xfrm>
            <a:off x="5399515" y="28594"/>
            <a:ext cx="1275101" cy="204562"/>
          </a:xfrm>
          <a:prstGeom prst="rect">
            <a:avLst/>
          </a:prstGeom>
        </p:spPr>
      </p:pic>
    </p:spTree>
    <p:extLst>
      <p:ext uri="{BB962C8B-B14F-4D97-AF65-F5344CB8AC3E}">
        <p14:creationId xmlns:p14="http://schemas.microsoft.com/office/powerpoint/2010/main" val="110985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2972" y="632292"/>
            <a:ext cx="6248400" cy="6924973"/>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＜開催概要＞</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名称：第</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回「アマニフォーラム」セミナー</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日時：</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日（木）</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13:00</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17:00</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（受付開始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12:30</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会場：御茶ノ水ソラシティ　カンファレンスセンター　ソラシティホール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West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・所在地：東京都千代田区神田駿河台</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4-6</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hlinkClick r:id="rId2"/>
              </a:rPr>
              <a:t>https://solacity.jp/cc/</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（次頁、</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MAP</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ご参照）</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内容：</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13:00</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開演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挨拶</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13:10</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13:25</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（予定）</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千葉大学名誉教授</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アマニフォーラム実行委員会座長　齋藤　康　先生</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13:25</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14:25</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（予定）</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医療法人社団　西船内科　</a:t>
            </a:r>
            <a:b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院長　篠宮　正樹　先生</a:t>
            </a:r>
            <a:b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テーマ「</a:t>
            </a:r>
            <a:r>
              <a:rPr lang="ja-JP" altLang="en-US" sz="1100" b="1" dirty="0"/>
              <a:t>自尊感情を育てて生活習慣病を予防する</a:t>
            </a:r>
            <a:br>
              <a:rPr lang="en-US" altLang="ja-JP" sz="1100" b="1" dirty="0"/>
            </a:br>
            <a:r>
              <a:rPr lang="ja-JP" altLang="en-US" sz="1100" b="1" dirty="0"/>
              <a:t>　　　　　　　　</a:t>
            </a:r>
            <a:r>
              <a:rPr lang="en-US" altLang="ja-JP" sz="1100" b="1" dirty="0"/>
              <a:t>-</a:t>
            </a:r>
            <a:r>
              <a:rPr lang="ja-JP" altLang="en-US" sz="1100" b="1" dirty="0"/>
              <a:t>あなた達は素晴らしい身体と心を持って生まれてきた！</a:t>
            </a:r>
            <a:r>
              <a:rPr lang="en-US" altLang="ja-JP" sz="1100" b="1" dirty="0"/>
              <a:t>-</a:t>
            </a:r>
            <a:r>
              <a:rPr kumimoji="1" lang="ja-JP" altLang="en-US" sz="110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endParaRPr kumimoji="1" lang="en-US" altLang="ja-JP" sz="110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第</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2</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部</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14:35</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15:35</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（予定）</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理化学研究所 脳神経科学研究センター 分子精神遺伝研究チーム</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チームリーダー</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吉川</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武男</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先生</a:t>
            </a:r>
            <a:b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b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テーマ「</a:t>
            </a:r>
            <a:r>
              <a:rPr kumimoji="0" lang="ja-JP" altLang="en-US" sz="11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脳の発育と精神に与える脂質の影響</a:t>
            </a:r>
            <a:r>
              <a:rPr kumimoji="0" lang="ja-JP" altLang="ja-JP" sz="11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第</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3</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部</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15:45</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16:15</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（予定）</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日本製粉株式会社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イノベーションセンター </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澤根 </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健</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人</a:t>
            </a:r>
            <a:b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b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ja-JP" sz="11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テーマ「高オメガ３で注目の健康素材！アマニのご紹介」</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第</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4</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部</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16:15</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16:55</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（予定）</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対談＆質疑応答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プロゴルファー　東尾　理子さん、</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篠宮</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正樹</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先生、吉川</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武男</a:t>
            </a:r>
            <a:r>
              <a:rPr kumimoji="0" lang="ja-JP" altLang="en-US"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0" lang="ja-JP" altLang="ja-JP" sz="11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先生</a:t>
            </a:r>
            <a:b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b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　 </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テーマ「食生活で子供の発育をサポート・家族の栄養管理」</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仮</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a:t>
            </a:r>
            <a:endParaRPr kumimoji="0" lang="en-US" altLang="ja-JP" sz="11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途中からの入退室もお受けいたします。</a:t>
            </a:r>
            <a:endParaRPr kumimoji="1" lang="en-US" altLang="ja-JP" sz="1100" b="0"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司会：乙坂章子様</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主催：アマニフォーラム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3"/>
              </a:rPr>
              <a:t>http://amani.karadanocare-forum.net/</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日本製粉株式会社　（</a:t>
            </a:r>
            <a:r>
              <a:rPr kumimoji="1" lang="en-US" altLang="ja-JP"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4"/>
              </a:rPr>
              <a:t>https://www.nippn.co.jp/</a:t>
            </a:r>
            <a:r>
              <a:rPr kumimoji="1" lang="ja-JP" altLang="en-US" sz="110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正方形/長方形 5"/>
          <p:cNvSpPr/>
          <p:nvPr/>
        </p:nvSpPr>
        <p:spPr>
          <a:xfrm>
            <a:off x="302973" y="7615720"/>
            <a:ext cx="6248399" cy="1515800"/>
          </a:xfrm>
          <a:prstGeom prst="rect">
            <a:avLst/>
          </a:prstGeom>
        </p:spPr>
        <p:txBody>
          <a:bodyPr wrap="square">
            <a:spAutoFit/>
          </a:bodyPr>
          <a:lstStyle/>
          <a:p>
            <a:pPr marL="0" marR="0" lvl="0" indent="0" algn="l" defTabSz="457200" rtl="0" eaLnBrk="1" fontAlgn="auto" latinLnBrk="0" hangingPunct="1">
              <a:lnSpc>
                <a:spcPts val="1500"/>
              </a:lnSpc>
              <a:spcBef>
                <a:spcPts val="600"/>
              </a:spcBef>
              <a:spcAft>
                <a:spcPts val="0"/>
              </a:spcAft>
              <a:buClrTx/>
              <a:buSzTx/>
              <a:buFontTx/>
              <a:buNone/>
              <a:tabLst/>
              <a:defRPr/>
            </a:pPr>
            <a:r>
              <a:rPr kumimoji="1" lang="ja-JP" altLang="en-US" sz="10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■アマニフォーラムについて</a:t>
            </a:r>
            <a:endParaRPr kumimoji="1" lang="en-US" altLang="ja-JP" sz="10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500"/>
              </a:lnSpc>
              <a:spcBef>
                <a:spcPts val="600"/>
              </a:spcBef>
              <a:spcAft>
                <a:spcPts val="0"/>
              </a:spcAft>
              <a:buClrTx/>
              <a:buSzTx/>
              <a:buFontTx/>
              <a:buNone/>
              <a:tabLst/>
              <a:defRPr/>
            </a:pPr>
            <a:r>
              <a:rPr kumimoji="1" lang="ja-JP" altLang="en-US" sz="1050" b="0"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アマニフォーラム</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では、健康寿命の延伸を目指し</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、セミナーなどの様々な活動を通じて</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最新の医療情報と正しい栄養情報」を伝えております。今年度は「若年層・子どもの栄養管理」をテーマとして、子どもたちを取り巻く環境を認識し、その環境下にいる子どもたちの健やかな成長から健康長寿の実現に向けた医療の取り組み、栄養面からのサポートについて</a:t>
            </a:r>
            <a:r>
              <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情報を発信してまいります。</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また、栄養情報のサポートの一つとして、栄養豊富なアマニの健康上の効果について研究成果を発表し、「食生活から栄養改善」を提案して健康な身体を維持することに貢献して参ります。</a:t>
            </a:r>
          </a:p>
          <a:p>
            <a:pPr marL="0" marR="0" lvl="0" indent="0" algn="l" defTabSz="457200" rtl="0" eaLnBrk="1" fontAlgn="auto" latinLnBrk="0" hangingPunct="1">
              <a:lnSpc>
                <a:spcPts val="15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3"/>
              </a:rPr>
              <a:t>http://amani.karadanocare-forum.net/</a:t>
            </a:r>
            <a:endParaRPr kumimoji="0"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0982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1"/>
          <p:cNvSpPr txBox="1">
            <a:spLocks noChangeArrowheads="1"/>
          </p:cNvSpPr>
          <p:nvPr/>
        </p:nvSpPr>
        <p:spPr bwMode="auto">
          <a:xfrm>
            <a:off x="-16371" y="0"/>
            <a:ext cx="6869012" cy="592111"/>
          </a:xfrm>
          <a:prstGeom prst="rect">
            <a:avLst/>
          </a:prstGeom>
          <a:solidFill>
            <a:schemeClr val="accent1">
              <a:lumMod val="40000"/>
              <a:lumOff val="60000"/>
            </a:schemeClr>
          </a:solidFill>
          <a:ln w="9525">
            <a:solidFill>
              <a:schemeClr val="bg1">
                <a:lumMod val="75000"/>
              </a:schemeClr>
            </a:solidFill>
            <a:miter lim="800000"/>
            <a:headEnd/>
            <a:tailEnd/>
          </a:ln>
          <a:effectLst/>
          <a:extLst/>
        </p:spPr>
        <p:txBody>
          <a:bodyPr rot="0" vert="horz" wrap="square" lIns="91440" tIns="45720" rIns="91440" bIns="45720" anchor="ctr" anchorCtr="0" upright="1">
            <a:noAutofit/>
          </a:bodyPr>
          <a:lstStyle/>
          <a:p>
            <a:pPr lvl="0" algn="ctr" defTabSz="914400">
              <a:lnSpc>
                <a:spcPts val="2700"/>
              </a:lnSpc>
              <a:defRPr/>
            </a:pPr>
            <a:r>
              <a:rPr kumimoji="1" lang="ja-JP" altLang="en-US" sz="2000" b="1" dirty="0">
                <a:latin typeface="Meiryo UI" panose="020B0604030504040204" pitchFamily="50" charset="-128"/>
                <a:ea typeface="Meiryo UI" panose="020B0604030504040204" pitchFamily="50" charset="-128"/>
              </a:rPr>
              <a:t>第</a:t>
            </a:r>
            <a:r>
              <a:rPr kumimoji="1" lang="en-US" altLang="ja-JP" sz="2000" b="1" dirty="0">
                <a:latin typeface="Meiryo UI" panose="020B0604030504040204" pitchFamily="50" charset="-128"/>
                <a:ea typeface="Meiryo UI" panose="020B0604030504040204" pitchFamily="50" charset="-128"/>
              </a:rPr>
              <a:t>8</a:t>
            </a:r>
            <a:r>
              <a:rPr kumimoji="1" lang="ja-JP" altLang="en-US" sz="2000" b="1" dirty="0">
                <a:latin typeface="Meiryo UI" panose="020B0604030504040204" pitchFamily="50" charset="-128"/>
                <a:ea typeface="Meiryo UI" panose="020B0604030504040204" pitchFamily="50" charset="-128"/>
              </a:rPr>
              <a:t>回「アマニフォーラム」セミナー</a:t>
            </a:r>
            <a:r>
              <a:rPr kumimoji="1" lang="ja-JP" altLang="en-US" sz="2800" b="1" i="0" u="none" strike="noStrike" kern="0" cap="none" normalizeH="0" baseline="0" noProof="0" dirty="0">
                <a:ln>
                  <a:noFill/>
                </a:ln>
                <a:effectLst/>
                <a:uLnTx/>
                <a:uFillTx/>
                <a:latin typeface="Meiryo UI" panose="020B0604030504040204" pitchFamily="50" charset="-128"/>
                <a:ea typeface="Meiryo UI" panose="020B0604030504040204" pitchFamily="50" charset="-128"/>
                <a:cs typeface="Times New Roman"/>
              </a:rPr>
              <a:t>ご出</a:t>
            </a:r>
            <a:r>
              <a:rPr kumimoji="1" lang="ja-JP" altLang="en-US" sz="2800" b="1" kern="0">
                <a:latin typeface="Meiryo UI" panose="020B0604030504040204" pitchFamily="50" charset="-128"/>
                <a:ea typeface="Meiryo UI" panose="020B0604030504040204" pitchFamily="50" charset="-128"/>
                <a:cs typeface="Times New Roman"/>
              </a:rPr>
              <a:t>席</a:t>
            </a:r>
            <a:r>
              <a:rPr kumimoji="1" lang="ja-JP" altLang="en-US" sz="2800" b="1" i="0" u="none" strike="noStrike" kern="0" cap="none" normalizeH="0" baseline="0" noProof="0">
                <a:ln>
                  <a:noFill/>
                </a:ln>
                <a:effectLst/>
                <a:uLnTx/>
                <a:uFillTx/>
                <a:latin typeface="Meiryo UI" panose="020B0604030504040204" pitchFamily="50" charset="-128"/>
                <a:ea typeface="Meiryo UI" panose="020B0604030504040204" pitchFamily="50" charset="-128"/>
                <a:cs typeface="Times New Roman"/>
              </a:rPr>
              <a:t>返信</a:t>
            </a:r>
            <a:r>
              <a:rPr kumimoji="1" lang="ja-JP" altLang="en-US" sz="2800" b="1" i="0" u="none" strike="noStrike" kern="0" cap="none" normalizeH="0" baseline="0" noProof="0" dirty="0">
                <a:ln>
                  <a:noFill/>
                </a:ln>
                <a:effectLst/>
                <a:uLnTx/>
                <a:uFillTx/>
                <a:latin typeface="Meiryo UI" panose="020B0604030504040204" pitchFamily="50" charset="-128"/>
                <a:ea typeface="Meiryo UI" panose="020B0604030504040204" pitchFamily="50" charset="-128"/>
                <a:cs typeface="Times New Roman"/>
              </a:rPr>
              <a:t>用紙</a:t>
            </a:r>
            <a:endParaRPr kumimoji="1" lang="ja-JP" altLang="en-US" sz="1200" b="1" i="0" u="none" strike="noStrike" kern="100" cap="none" normalizeH="0" baseline="0" noProof="0" dirty="0">
              <a:ln>
                <a:noFill/>
              </a:ln>
              <a:effectLst/>
              <a:uLnTx/>
              <a:uFillTx/>
              <a:latin typeface="Meiryo UI" panose="020B0604030504040204" pitchFamily="50" charset="-128"/>
              <a:ea typeface="Meiryo UI" panose="020B0604030504040204" pitchFamily="50" charset="-128"/>
              <a:cs typeface="Times New Roman"/>
            </a:endParaRPr>
          </a:p>
        </p:txBody>
      </p:sp>
      <p:sp>
        <p:nvSpPr>
          <p:cNvPr id="4" name="テキスト ボックス 3"/>
          <p:cNvSpPr txBox="1"/>
          <p:nvPr/>
        </p:nvSpPr>
        <p:spPr>
          <a:xfrm>
            <a:off x="587559" y="2376049"/>
            <a:ext cx="6173225" cy="1061829"/>
          </a:xfrm>
          <a:prstGeom prst="rect">
            <a:avLst/>
          </a:prstGeom>
          <a:noFill/>
        </p:spPr>
        <p:txBody>
          <a:bodyPr wrap="square" rtlCol="0">
            <a:spAutoFit/>
          </a:bodyPr>
          <a:lstStyle/>
          <a:p>
            <a:pPr defTabSz="914400"/>
            <a:r>
              <a:rPr kumimoji="1" lang="ja-JP" altLang="ja-JP" sz="1050" spc="50" dirty="0">
                <a:latin typeface="Meiryo UI" panose="020B0604030504040204" pitchFamily="50" charset="-128"/>
                <a:ea typeface="Meiryo UI" panose="020B0604030504040204" pitchFamily="50" charset="-128"/>
              </a:rPr>
              <a:t>【日時】</a:t>
            </a:r>
            <a:r>
              <a:rPr kumimoji="1" lang="ja-JP" altLang="en-US" sz="1050" spc="50" dirty="0">
                <a:latin typeface="Meiryo UI" panose="020B0604030504040204" pitchFamily="50" charset="-128"/>
                <a:ea typeface="Meiryo UI" panose="020B0604030504040204" pitchFamily="50" charset="-128"/>
              </a:rPr>
              <a:t>　</a:t>
            </a:r>
            <a:r>
              <a:rPr kumimoji="1" lang="en-US" altLang="ja-JP" sz="1050" spc="50" dirty="0">
                <a:latin typeface="Meiryo UI" panose="020B0604030504040204" pitchFamily="50" charset="-128"/>
                <a:ea typeface="Meiryo UI" panose="020B0604030504040204" pitchFamily="50" charset="-128"/>
              </a:rPr>
              <a:t>1</a:t>
            </a:r>
            <a:r>
              <a:rPr kumimoji="1" lang="ja-JP" altLang="en-US" sz="1050" spc="50" dirty="0">
                <a:latin typeface="Meiryo UI" panose="020B0604030504040204" pitchFamily="50" charset="-128"/>
                <a:ea typeface="Meiryo UI" panose="020B0604030504040204" pitchFamily="50" charset="-128"/>
              </a:rPr>
              <a:t>月</a:t>
            </a:r>
            <a:r>
              <a:rPr kumimoji="1" lang="en-US" altLang="ja-JP" sz="1050" spc="50" dirty="0">
                <a:latin typeface="Meiryo UI" panose="020B0604030504040204" pitchFamily="50" charset="-128"/>
                <a:ea typeface="Meiryo UI" panose="020B0604030504040204" pitchFamily="50" charset="-128"/>
              </a:rPr>
              <a:t>24</a:t>
            </a:r>
            <a:r>
              <a:rPr kumimoji="1" lang="ja-JP" altLang="en-US" sz="1050" spc="50" dirty="0">
                <a:latin typeface="Meiryo UI" panose="020B0604030504040204" pitchFamily="50" charset="-128"/>
                <a:ea typeface="Meiryo UI" panose="020B0604030504040204" pitchFamily="50" charset="-128"/>
              </a:rPr>
              <a:t>日（木）</a:t>
            </a:r>
            <a:r>
              <a:rPr kumimoji="1" lang="en-US" altLang="ja-JP" sz="1050" spc="50" dirty="0">
                <a:latin typeface="Meiryo UI" panose="020B0604030504040204" pitchFamily="50" charset="-128"/>
                <a:ea typeface="Meiryo UI" panose="020B0604030504040204" pitchFamily="50" charset="-128"/>
              </a:rPr>
              <a:t>13:00</a:t>
            </a:r>
            <a:r>
              <a:rPr kumimoji="1" lang="ja-JP" altLang="en-US" sz="1050" spc="50" dirty="0">
                <a:latin typeface="Meiryo UI" panose="020B0604030504040204" pitchFamily="50" charset="-128"/>
                <a:ea typeface="Meiryo UI" panose="020B0604030504040204" pitchFamily="50" charset="-128"/>
              </a:rPr>
              <a:t>～</a:t>
            </a:r>
            <a:r>
              <a:rPr kumimoji="1" lang="en-US" altLang="ja-JP" sz="1050" spc="50" dirty="0">
                <a:latin typeface="Meiryo UI" panose="020B0604030504040204" pitchFamily="50" charset="-128"/>
                <a:ea typeface="Meiryo UI" panose="020B0604030504040204" pitchFamily="50" charset="-128"/>
              </a:rPr>
              <a:t>17:00</a:t>
            </a:r>
            <a:r>
              <a:rPr kumimoji="1" lang="ja-JP" altLang="en-US" sz="1050" spc="50" dirty="0">
                <a:latin typeface="Meiryo UI" panose="020B0604030504040204" pitchFamily="50" charset="-128"/>
                <a:ea typeface="Meiryo UI" panose="020B0604030504040204" pitchFamily="50" charset="-128"/>
              </a:rPr>
              <a:t>（受付開始 </a:t>
            </a:r>
            <a:r>
              <a:rPr kumimoji="1" lang="en-US" altLang="ja-JP" sz="1050" spc="50" dirty="0">
                <a:latin typeface="Meiryo UI" panose="020B0604030504040204" pitchFamily="50" charset="-128"/>
                <a:ea typeface="Meiryo UI" panose="020B0604030504040204" pitchFamily="50" charset="-128"/>
              </a:rPr>
              <a:t>12:30</a:t>
            </a:r>
            <a:r>
              <a:rPr kumimoji="1" lang="ja-JP" altLang="en-US" sz="1050" spc="50" dirty="0">
                <a:latin typeface="Meiryo UI" panose="020B0604030504040204" pitchFamily="50" charset="-128"/>
                <a:ea typeface="Meiryo UI" panose="020B0604030504040204" pitchFamily="50" charset="-128"/>
              </a:rPr>
              <a:t>～）</a:t>
            </a:r>
            <a:endParaRPr kumimoji="1" lang="en-US" altLang="ja-JP" sz="1050" spc="50" dirty="0">
              <a:latin typeface="Meiryo UI" panose="020B0604030504040204" pitchFamily="50" charset="-128"/>
              <a:ea typeface="Meiryo UI" panose="020B0604030504040204" pitchFamily="50" charset="-128"/>
            </a:endParaRPr>
          </a:p>
          <a:p>
            <a:pPr defTabSz="914400"/>
            <a:r>
              <a:rPr kumimoji="1" lang="ja-JP" altLang="ja-JP" sz="1050" spc="50" dirty="0">
                <a:latin typeface="Meiryo UI" panose="020B0604030504040204" pitchFamily="50" charset="-128"/>
                <a:ea typeface="Meiryo UI" panose="020B0604030504040204" pitchFamily="50" charset="-128"/>
              </a:rPr>
              <a:t>【会場】</a:t>
            </a:r>
            <a:r>
              <a:rPr kumimoji="1" lang="ja-JP" altLang="en-US" sz="1050" spc="50" dirty="0">
                <a:latin typeface="Meiryo UI" panose="020B0604030504040204" pitchFamily="50" charset="-128"/>
                <a:ea typeface="Meiryo UI" panose="020B0604030504040204" pitchFamily="50" charset="-128"/>
              </a:rPr>
              <a:t>　御茶ノ水ソラシティ　カンファレンスセンター ソラシティホール</a:t>
            </a:r>
            <a:r>
              <a:rPr kumimoji="1" lang="en-US" altLang="ja-JP" sz="1050" spc="50" dirty="0">
                <a:latin typeface="Meiryo UI" panose="020B0604030504040204" pitchFamily="50" charset="-128"/>
                <a:ea typeface="Meiryo UI" panose="020B0604030504040204" pitchFamily="50" charset="-128"/>
              </a:rPr>
              <a:t>West</a:t>
            </a:r>
          </a:p>
          <a:p>
            <a:pPr defTabSz="914400"/>
            <a:r>
              <a:rPr kumimoji="1" lang="ja-JP" altLang="en-US" sz="1050" spc="50" dirty="0">
                <a:latin typeface="Meiryo UI" panose="020B0604030504040204" pitchFamily="50" charset="-128"/>
                <a:ea typeface="Meiryo UI" panose="020B0604030504040204" pitchFamily="50" charset="-128"/>
              </a:rPr>
              <a:t>        （東京都千代田区神田駿河台</a:t>
            </a:r>
            <a:r>
              <a:rPr kumimoji="1" lang="en-US" altLang="ja-JP" sz="1050" spc="50" dirty="0">
                <a:latin typeface="Meiryo UI" panose="020B0604030504040204" pitchFamily="50" charset="-128"/>
                <a:ea typeface="Meiryo UI" panose="020B0604030504040204" pitchFamily="50" charset="-128"/>
              </a:rPr>
              <a:t>4-6 </a:t>
            </a:r>
            <a:r>
              <a:rPr kumimoji="1" lang="ja-JP" altLang="en-US" sz="1050" spc="50" dirty="0">
                <a:latin typeface="Meiryo UI" panose="020B0604030504040204" pitchFamily="50" charset="-128"/>
                <a:ea typeface="Meiryo UI" panose="020B0604030504040204" pitchFamily="50" charset="-128"/>
              </a:rPr>
              <a:t>）</a:t>
            </a:r>
            <a:endParaRPr kumimoji="1" lang="en-US" altLang="ja-JP" sz="1050" spc="50" dirty="0">
              <a:latin typeface="Meiryo UI" panose="020B0604030504040204" pitchFamily="50" charset="-128"/>
              <a:ea typeface="Meiryo UI" panose="020B0604030504040204" pitchFamily="50" charset="-128"/>
            </a:endParaRPr>
          </a:p>
          <a:p>
            <a:pPr lvl="0" defTabSz="914400"/>
            <a:r>
              <a:rPr kumimoji="1" lang="en-US" altLang="ja-JP" sz="1050" spc="50" dirty="0">
                <a:latin typeface="Meiryo UI" panose="020B0604030504040204" pitchFamily="50" charset="-128"/>
                <a:ea typeface="Meiryo UI" panose="020B0604030504040204" pitchFamily="50" charset="-128"/>
              </a:rPr>
              <a:t>※</a:t>
            </a:r>
            <a:r>
              <a:rPr kumimoji="1" lang="ja-JP" altLang="en-US" sz="1050" spc="50" dirty="0">
                <a:latin typeface="Meiryo UI" panose="020B0604030504040204" pitchFamily="50" charset="-128"/>
                <a:ea typeface="Meiryo UI" panose="020B0604030504040204" pitchFamily="50" charset="-128"/>
              </a:rPr>
              <a:t>途中からの入退室もお受けいたします。</a:t>
            </a:r>
            <a:endParaRPr kumimoji="1" lang="en-US" altLang="ja-JP" sz="1050" spc="50" dirty="0">
              <a:latin typeface="Meiryo UI" panose="020B0604030504040204" pitchFamily="50" charset="-128"/>
              <a:ea typeface="Meiryo UI" panose="020B0604030504040204" pitchFamily="50" charset="-128"/>
            </a:endParaRPr>
          </a:p>
          <a:p>
            <a:pPr lvl="0" defTabSz="914400"/>
            <a:r>
              <a:rPr kumimoji="1" lang="en-US" altLang="ja-JP" sz="1050" spc="50" dirty="0">
                <a:latin typeface="Meiryo UI" panose="020B0604030504040204" pitchFamily="50" charset="-128"/>
                <a:ea typeface="Meiryo UI" panose="020B0604030504040204" pitchFamily="50" charset="-128"/>
              </a:rPr>
              <a:t>※</a:t>
            </a:r>
            <a:r>
              <a:rPr kumimoji="1" lang="ja-JP" altLang="en-US" sz="1050" spc="50" dirty="0">
                <a:latin typeface="Meiryo UI" panose="020B0604030504040204" pitchFamily="50" charset="-128"/>
                <a:ea typeface="Meiryo UI" panose="020B0604030504040204" pitchFamily="50" charset="-128"/>
              </a:rPr>
              <a:t>当日は、報道関係者以外の写真撮影・録音をご遠慮いただいております。予めご了承ください。</a:t>
            </a:r>
            <a:endParaRPr kumimoji="1" lang="en-US" altLang="ja-JP" sz="1050" spc="50" dirty="0">
              <a:latin typeface="Meiryo UI" panose="020B0604030504040204" pitchFamily="50" charset="-128"/>
              <a:ea typeface="Meiryo UI" panose="020B0604030504040204" pitchFamily="50" charset="-128"/>
            </a:endParaRPr>
          </a:p>
          <a:p>
            <a:pPr lvl="0" defTabSz="914400"/>
            <a:r>
              <a:rPr kumimoji="1" lang="en-US" altLang="ja-JP" sz="1050" spc="50" dirty="0">
                <a:latin typeface="Meiryo UI" panose="020B0604030504040204" pitchFamily="50" charset="-128"/>
                <a:ea typeface="Meiryo UI" panose="020B0604030504040204" pitchFamily="50" charset="-128"/>
              </a:rPr>
              <a:t>※</a:t>
            </a:r>
            <a:r>
              <a:rPr kumimoji="1" lang="ja-JP" altLang="en-US" sz="1050" spc="50" dirty="0">
                <a:latin typeface="Meiryo UI" panose="020B0604030504040204" pitchFamily="50" charset="-128"/>
                <a:ea typeface="Meiryo UI" panose="020B0604030504040204" pitchFamily="50" charset="-128"/>
              </a:rPr>
              <a:t>当方での駐車場のご用意はございません。予めご了承ください。</a:t>
            </a:r>
          </a:p>
        </p:txBody>
      </p:sp>
      <p:sp>
        <p:nvSpPr>
          <p:cNvPr id="9" name="テキスト ボックス 8"/>
          <p:cNvSpPr txBox="1"/>
          <p:nvPr/>
        </p:nvSpPr>
        <p:spPr>
          <a:xfrm>
            <a:off x="942066" y="6640599"/>
            <a:ext cx="3150395" cy="577081"/>
          </a:xfrm>
          <a:prstGeom prst="rect">
            <a:avLst/>
          </a:prstGeom>
          <a:noFill/>
        </p:spPr>
        <p:txBody>
          <a:bodyPr wrap="square" rtlCol="0">
            <a:spAutoFit/>
          </a:bodyPr>
          <a:lstStyle/>
          <a:p>
            <a:pPr defTabSz="914400"/>
            <a:r>
              <a:rPr kumimoji="1" lang="ja-JP" altLang="en-US" sz="1050" spc="50" dirty="0">
                <a:latin typeface="Meiryo UI" panose="020B0604030504040204" pitchFamily="50" charset="-128"/>
                <a:ea typeface="Meiryo UI" panose="020B0604030504040204" pitchFamily="50" charset="-128"/>
              </a:rPr>
              <a:t>＜会場</a:t>
            </a:r>
            <a:r>
              <a:rPr kumimoji="1" lang="en-US" altLang="ja-JP" sz="1050" spc="50" dirty="0">
                <a:latin typeface="Meiryo UI" panose="020B0604030504040204" pitchFamily="50" charset="-128"/>
                <a:ea typeface="Meiryo UI" panose="020B0604030504040204" pitchFamily="50" charset="-128"/>
              </a:rPr>
              <a:t>MAP</a:t>
            </a:r>
            <a:r>
              <a:rPr kumimoji="1" lang="ja-JP" altLang="en-US" sz="1050" spc="50" dirty="0">
                <a:latin typeface="Meiryo UI" panose="020B0604030504040204" pitchFamily="50" charset="-128"/>
                <a:ea typeface="Meiryo UI" panose="020B0604030504040204" pitchFamily="50" charset="-128"/>
              </a:rPr>
              <a:t>：アクセス＞</a:t>
            </a:r>
          </a:p>
          <a:p>
            <a:pPr lvl="0" defTabSz="914400"/>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最寄駅：</a:t>
            </a:r>
            <a:r>
              <a:rPr lang="en-US" altLang="ja-JP" sz="1050" dirty="0">
                <a:latin typeface="Meiryo UI" panose="020B0604030504040204" pitchFamily="50" charset="-128"/>
                <a:ea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rPr>
              <a:t>・東京メトロ　「御茶ノ水駅」</a:t>
            </a:r>
            <a:endParaRPr lang="en-US" altLang="ja-JP" sz="1050" dirty="0">
              <a:latin typeface="Meiryo UI" panose="020B0604030504040204" pitchFamily="50" charset="-128"/>
              <a:ea typeface="Meiryo UI" panose="020B0604030504040204" pitchFamily="50" charset="-128"/>
            </a:endParaRPr>
          </a:p>
          <a:p>
            <a:pPr lvl="0" defTabSz="914400"/>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東京千代田区神田駿河台</a:t>
            </a:r>
            <a:r>
              <a:rPr lang="en-US" altLang="ja-JP" sz="1050" dirty="0">
                <a:latin typeface="Meiryo UI" panose="020B0604030504040204" pitchFamily="50" charset="-128"/>
                <a:ea typeface="Meiryo UI" panose="020B0604030504040204" pitchFamily="50" charset="-128"/>
              </a:rPr>
              <a:t>4-6</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7137" b="20698"/>
          <a:stretch/>
        </p:blipFill>
        <p:spPr bwMode="auto">
          <a:xfrm>
            <a:off x="3490023" y="6640599"/>
            <a:ext cx="2575717" cy="228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21732" y="623316"/>
            <a:ext cx="6874371" cy="16466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お手数ですが、該当項目にご記入のうえ、</a:t>
            </a:r>
            <a:r>
              <a:rPr kumimoji="1" lang="en-US" altLang="ja-JP" b="1"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1</a:t>
            </a:r>
            <a:r>
              <a:rPr kumimoji="1" lang="ja-JP" altLang="en-US" b="1"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月</a:t>
            </a:r>
            <a:r>
              <a:rPr kumimoji="1" lang="en-US" altLang="ja-JP" b="1"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23</a:t>
            </a:r>
            <a:r>
              <a:rPr kumimoji="1" lang="ja-JP" altLang="en-US" b="1"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a:t>
            </a:r>
            <a:r>
              <a:rPr kumimoji="1" lang="ja-JP" altLang="ja-JP"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b="1"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水</a:t>
            </a:r>
            <a:r>
              <a:rPr kumimoji="1" lang="ja-JP" altLang="ja-JP"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17</a:t>
            </a:r>
            <a:r>
              <a:rPr kumimoji="1" lang="ja-JP" altLang="en-US"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00</a:t>
            </a:r>
            <a:r>
              <a:rPr kumimoji="1" lang="ja-JP" altLang="ja-JP" sz="1800" b="1"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まで</a:t>
            </a:r>
            <a:r>
              <a:rPr kumimoji="1" lang="ja-JP"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a:t>
            </a:r>
            <a:endParaRPr kumimoji="1" lang="en-US"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FAX</a:t>
            </a:r>
            <a:r>
              <a:rPr kumimoji="1" lang="ja-JP" altLang="ja-JP" sz="1100" b="0" i="0" u="none" strike="noStrike" kern="1200" cap="none"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にて</a:t>
            </a:r>
            <a:r>
              <a:rPr kumimoji="1" lang="ja-JP"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ご返送ください。</a:t>
            </a:r>
            <a:endParaRPr kumimoji="1" lang="en-US"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日本製粉㈱経営企画部企画開発チーム</a:t>
            </a:r>
            <a:r>
              <a:rPr kumimoji="1" lang="ja-JP" altLang="ja-JP" sz="1100" b="0"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担当：</a:t>
            </a:r>
            <a:r>
              <a:rPr kumimoji="1" lang="ja-JP" altLang="en-US" sz="1100" b="0"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有川・赤平</a:t>
            </a:r>
            <a:r>
              <a:rPr kumimoji="1" lang="ja-JP" altLang="ja-JP" sz="1100" b="0" i="0" u="sng"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行</a:t>
            </a:r>
            <a:endParaRPr kumimoji="1" lang="en-US" altLang="ja-JP" sz="1100" b="0" i="0" u="none" strike="noStrike" kern="1200" cap="none"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8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ＦＡＸ番号：</a:t>
            </a:r>
            <a:r>
              <a:rPr kumimoji="1" lang="en-US" altLang="ja-JP" sz="2400" b="1" i="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03-3237-3543</a:t>
            </a:r>
            <a:endParaRPr kumimoji="1" lang="ja-JP"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□ご出席</a:t>
            </a:r>
            <a:r>
              <a:rPr kumimoji="1" lang="ja-JP"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（チェックをお願いいたします）</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70132875"/>
              </p:ext>
            </p:extLst>
          </p:nvPr>
        </p:nvGraphicFramePr>
        <p:xfrm>
          <a:off x="248131" y="3790678"/>
          <a:ext cx="6334647" cy="2186960"/>
        </p:xfrm>
        <a:graphic>
          <a:graphicData uri="http://schemas.openxmlformats.org/drawingml/2006/table">
            <a:tbl>
              <a:tblPr/>
              <a:tblGrid>
                <a:gridCol w="1581156">
                  <a:extLst>
                    <a:ext uri="{9D8B030D-6E8A-4147-A177-3AD203B41FA5}">
                      <a16:colId xmlns:a16="http://schemas.microsoft.com/office/drawing/2014/main" val="20000"/>
                    </a:ext>
                  </a:extLst>
                </a:gridCol>
                <a:gridCol w="4753491">
                  <a:extLst>
                    <a:ext uri="{9D8B030D-6E8A-4147-A177-3AD203B41FA5}">
                      <a16:colId xmlns:a16="http://schemas.microsoft.com/office/drawing/2014/main" val="20001"/>
                    </a:ext>
                  </a:extLst>
                </a:gridCol>
              </a:tblGrid>
              <a:tr h="411090">
                <a:tc>
                  <a:txBody>
                    <a:bodyPr/>
                    <a:lstStyle/>
                    <a:p>
                      <a:pPr algn="ctr">
                        <a:lnSpc>
                          <a:spcPts val="1500"/>
                        </a:lnSpc>
                        <a:spcAft>
                          <a:spcPts val="0"/>
                        </a:spcAft>
                        <a:tabLst>
                          <a:tab pos="2700020" algn="ctr"/>
                          <a:tab pos="3867150" algn="l"/>
                          <a:tab pos="4600575" algn="l"/>
                          <a:tab pos="5400040" algn="r"/>
                        </a:tabLst>
                      </a:pPr>
                      <a:r>
                        <a:rPr lang="ja-JP" altLang="en-US" sz="1300" kern="100" dirty="0">
                          <a:effectLst/>
                          <a:latin typeface="HGPｺﾞｼｯｸM" panose="020B0600000000000000" pitchFamily="50" charset="-128"/>
                          <a:ea typeface="HGPｺﾞｼｯｸM" panose="020B0600000000000000" pitchFamily="50" charset="-128"/>
                          <a:cs typeface="Times New Roman"/>
                        </a:rPr>
                        <a:t>ご勤務先</a:t>
                      </a:r>
                      <a:endParaRPr lang="ja-JP" sz="1100" kern="100" dirty="0">
                        <a:effectLst/>
                        <a:latin typeface="HGPｺﾞｼｯｸM" panose="020B0600000000000000" pitchFamily="50" charset="-128"/>
                        <a:ea typeface="HGPｺﾞｼｯｸM" panose="020B0600000000000000" pitchFamily="50" charset="-128"/>
                        <a:cs typeface="Times New Roman"/>
                      </a:endParaRP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ja-JP" sz="1100" kern="100" dirty="0">
                        <a:effectLst/>
                        <a:latin typeface="HGPｺﾞｼｯｸM" panose="020B0600000000000000" pitchFamily="50" charset="-128"/>
                        <a:ea typeface="HGPｺﾞｼｯｸM" panose="020B0600000000000000" pitchFamily="50" charset="-128"/>
                      </a:endParaRP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7459">
                <a:tc>
                  <a:txBody>
                    <a:bodyPr/>
                    <a:lstStyle/>
                    <a:p>
                      <a:pPr algn="ctr">
                        <a:lnSpc>
                          <a:spcPts val="1500"/>
                        </a:lnSpc>
                        <a:spcAft>
                          <a:spcPts val="0"/>
                        </a:spcAft>
                        <a:tabLst>
                          <a:tab pos="2700020" algn="ctr"/>
                          <a:tab pos="3867150" algn="l"/>
                          <a:tab pos="4600575" algn="l"/>
                          <a:tab pos="5400040" algn="r"/>
                        </a:tabLst>
                      </a:pPr>
                      <a:r>
                        <a:rPr lang="ja-JP" altLang="en-US" sz="1100" kern="100" dirty="0">
                          <a:effectLst/>
                          <a:latin typeface="HGPｺﾞｼｯｸM" panose="020B0600000000000000" pitchFamily="50" charset="-128"/>
                          <a:ea typeface="HGPｺﾞｼｯｸM" panose="020B0600000000000000" pitchFamily="50" charset="-128"/>
                          <a:cs typeface="Times New Roman"/>
                        </a:rPr>
                        <a:t>貴部署名</a:t>
                      </a:r>
                      <a:endParaRPr lang="ja-JP" sz="1100" kern="100" dirty="0">
                        <a:effectLst/>
                        <a:latin typeface="HGPｺﾞｼｯｸM" panose="020B0600000000000000" pitchFamily="50" charset="-128"/>
                        <a:ea typeface="HGPｺﾞｼｯｸM" panose="020B0600000000000000" pitchFamily="50" charset="-128"/>
                        <a:cs typeface="Times New Roman"/>
                      </a:endParaRP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ja-JP" sz="1100" kern="100" dirty="0">
                        <a:effectLst/>
                        <a:latin typeface="HGPｺﾞｼｯｸM" panose="020B0600000000000000" pitchFamily="50" charset="-128"/>
                        <a:ea typeface="HGPｺﾞｼｯｸM" panose="020B0600000000000000" pitchFamily="50" charset="-128"/>
                      </a:endParaRP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0533">
                <a:tc>
                  <a:txBody>
                    <a:bodyPr/>
                    <a:lstStyle/>
                    <a:p>
                      <a:pPr algn="ctr">
                        <a:lnSpc>
                          <a:spcPts val="1500"/>
                        </a:lnSpc>
                        <a:spcAft>
                          <a:spcPts val="0"/>
                        </a:spcAft>
                        <a:tabLst>
                          <a:tab pos="2700020" algn="ctr"/>
                          <a:tab pos="3867150" algn="l"/>
                          <a:tab pos="4600575" algn="l"/>
                          <a:tab pos="5400040" algn="r"/>
                        </a:tabLst>
                      </a:pPr>
                      <a:r>
                        <a:rPr lang="ja-JP" sz="1300" kern="100" dirty="0">
                          <a:effectLst/>
                          <a:latin typeface="HGPｺﾞｼｯｸM" panose="020B0600000000000000" pitchFamily="50" charset="-128"/>
                          <a:ea typeface="HGPｺﾞｼｯｸM" panose="020B0600000000000000" pitchFamily="50" charset="-128"/>
                          <a:cs typeface="Times New Roman"/>
                        </a:rPr>
                        <a:t>ご芳名</a:t>
                      </a:r>
                      <a:endParaRPr lang="ja-JP" sz="1100" kern="100" dirty="0">
                        <a:effectLst/>
                        <a:latin typeface="HGPｺﾞｼｯｸM" panose="020B0600000000000000" pitchFamily="50" charset="-128"/>
                        <a:ea typeface="HGPｺﾞｼｯｸM" panose="020B0600000000000000" pitchFamily="50" charset="-128"/>
                        <a:cs typeface="Times New Roman"/>
                      </a:endParaRPr>
                    </a:p>
                  </a:txBody>
                  <a:tcPr marL="88325" marR="88325" marT="49865" marB="498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95275" algn="r">
                        <a:lnSpc>
                          <a:spcPts val="1500"/>
                        </a:lnSpc>
                        <a:spcAft>
                          <a:spcPts val="0"/>
                        </a:spcAft>
                        <a:tabLst>
                          <a:tab pos="2700020" algn="ctr"/>
                          <a:tab pos="3867150" algn="l"/>
                          <a:tab pos="4600575" algn="l"/>
                          <a:tab pos="5400040" algn="r"/>
                        </a:tabLst>
                      </a:pPr>
                      <a:r>
                        <a:rPr lang="ja-JP" altLang="en-US" sz="1100" kern="100" dirty="0">
                          <a:effectLst/>
                          <a:latin typeface="HGPｺﾞｼｯｸM" panose="020B0600000000000000" pitchFamily="50" charset="-128"/>
                          <a:ea typeface="HGPｺﾞｼｯｸM" panose="020B0600000000000000" pitchFamily="50" charset="-128"/>
                          <a:cs typeface="Times New Roman"/>
                        </a:rPr>
                        <a:t>（他　　　　　　　　　　名）</a:t>
                      </a:r>
                      <a:r>
                        <a:rPr lang="ja-JP" sz="1100" kern="100" dirty="0">
                          <a:effectLst/>
                          <a:latin typeface="HGPｺﾞｼｯｸM" panose="020B0600000000000000" pitchFamily="50" charset="-128"/>
                          <a:ea typeface="HGPｺﾞｼｯｸM" panose="020B0600000000000000" pitchFamily="50" charset="-128"/>
                          <a:cs typeface="Times New Roman"/>
                        </a:rPr>
                        <a:t>　　　　　　　　　　　　　　　　　　　　　　　　　　　　　　　　　　</a:t>
                      </a:r>
                    </a:p>
                  </a:txBody>
                  <a:tcPr marL="89569" marR="89569" marT="48517" marB="485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2626">
                <a:tc rowSpan="3">
                  <a:txBody>
                    <a:bodyPr/>
                    <a:lstStyle/>
                    <a:p>
                      <a:pPr algn="ctr">
                        <a:lnSpc>
                          <a:spcPts val="1500"/>
                        </a:lnSpc>
                        <a:spcAft>
                          <a:spcPts val="0"/>
                        </a:spcAft>
                        <a:tabLst>
                          <a:tab pos="2700020" algn="ctr"/>
                          <a:tab pos="3867150" algn="l"/>
                          <a:tab pos="4600575" algn="l"/>
                          <a:tab pos="5400040" algn="r"/>
                        </a:tabLst>
                      </a:pPr>
                      <a:r>
                        <a:rPr lang="ja-JP" sz="1300" kern="100" dirty="0">
                          <a:effectLst/>
                          <a:latin typeface="HGPｺﾞｼｯｸM" panose="020B0600000000000000" pitchFamily="50" charset="-128"/>
                          <a:ea typeface="HGPｺﾞｼｯｸM" panose="020B0600000000000000" pitchFamily="50" charset="-128"/>
                          <a:cs typeface="Times New Roman"/>
                        </a:rPr>
                        <a:t>ご連絡先</a:t>
                      </a:r>
                      <a:endParaRPr lang="ja-JP" sz="1100" kern="100" dirty="0">
                        <a:effectLst/>
                        <a:latin typeface="HGPｺﾞｼｯｸM" panose="020B0600000000000000" pitchFamily="50" charset="-128"/>
                        <a:ea typeface="HGPｺﾞｼｯｸM" panose="020B0600000000000000" pitchFamily="50" charset="-128"/>
                        <a:cs typeface="Times New Roman"/>
                      </a:endParaRPr>
                    </a:p>
                  </a:txBody>
                  <a:tcPr marL="88325" marR="88325" marT="49865" marB="498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tabLst>
                          <a:tab pos="2700020" algn="ctr"/>
                          <a:tab pos="3867150" algn="l"/>
                          <a:tab pos="4600575" algn="l"/>
                          <a:tab pos="5400040" algn="r"/>
                        </a:tabLst>
                      </a:pPr>
                      <a:r>
                        <a:rPr lang="en-US" sz="1100" kern="100" dirty="0">
                          <a:effectLst/>
                          <a:latin typeface="HGPｺﾞｼｯｸM" panose="020B0600000000000000" pitchFamily="50" charset="-128"/>
                          <a:ea typeface="HGPｺﾞｼｯｸM" panose="020B0600000000000000" pitchFamily="50" charset="-128"/>
                          <a:cs typeface="Times New Roman"/>
                        </a:rPr>
                        <a:t>TEL</a:t>
                      </a:r>
                      <a:r>
                        <a:rPr lang="ja-JP" sz="1100" kern="100" dirty="0">
                          <a:effectLst/>
                          <a:latin typeface="HGPｺﾞｼｯｸM" panose="020B0600000000000000" pitchFamily="50" charset="-128"/>
                          <a:ea typeface="HGPｺﾞｼｯｸM" panose="020B0600000000000000" pitchFamily="50" charset="-128"/>
                          <a:cs typeface="Times New Roman"/>
                        </a:rPr>
                        <a:t>： 　　　　　　　　　　　　　　　　　　　</a:t>
                      </a:r>
                      <a:r>
                        <a:rPr lang="en-US" sz="1100" kern="100" dirty="0">
                          <a:effectLst/>
                          <a:latin typeface="HGPｺﾞｼｯｸM" panose="020B0600000000000000" pitchFamily="50" charset="-128"/>
                          <a:ea typeface="HGPｺﾞｼｯｸM" panose="020B0600000000000000" pitchFamily="50" charset="-128"/>
                          <a:cs typeface="Times New Roman"/>
                        </a:rPr>
                        <a:t>FAX</a:t>
                      </a:r>
                      <a:r>
                        <a:rPr lang="ja-JP" sz="1100" kern="100" dirty="0">
                          <a:effectLst/>
                          <a:latin typeface="HGPｺﾞｼｯｸM" panose="020B0600000000000000" pitchFamily="50" charset="-128"/>
                          <a:ea typeface="HGPｺﾞｼｯｸM" panose="020B0600000000000000" pitchFamily="50" charset="-128"/>
                          <a:cs typeface="Times New Roman"/>
                        </a:rPr>
                        <a:t>：</a:t>
                      </a: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2626">
                <a:tc vMerge="1">
                  <a:txBody>
                    <a:bodyPr/>
                    <a:lstStyle/>
                    <a:p>
                      <a:endParaRPr kumimoji="1" lang="ja-JP" altLang="en-US"/>
                    </a:p>
                  </a:txBody>
                  <a:tcPr/>
                </a:tc>
                <a:tc>
                  <a:txBody>
                    <a:bodyPr/>
                    <a:lstStyle/>
                    <a:p>
                      <a:pPr algn="l">
                        <a:lnSpc>
                          <a:spcPts val="1500"/>
                        </a:lnSpc>
                        <a:spcAft>
                          <a:spcPts val="0"/>
                        </a:spcAft>
                        <a:tabLst>
                          <a:tab pos="2700020" algn="ctr"/>
                          <a:tab pos="3867150" algn="l"/>
                          <a:tab pos="4600575" algn="l"/>
                          <a:tab pos="5400040" algn="r"/>
                        </a:tabLst>
                      </a:pPr>
                      <a:r>
                        <a:rPr lang="ja-JP" altLang="en-US" sz="1100" kern="100" dirty="0">
                          <a:effectLst/>
                          <a:latin typeface="HGPｺﾞｼｯｸM" panose="020B0600000000000000" pitchFamily="50" charset="-128"/>
                          <a:ea typeface="HGPｺﾞｼｯｸM" panose="020B0600000000000000" pitchFamily="50" charset="-128"/>
                          <a:cs typeface="Times New Roman"/>
                        </a:rPr>
                        <a:t>当日の連絡先電話番号：</a:t>
                      </a:r>
                      <a:endParaRPr lang="ja-JP" sz="1100" kern="100" dirty="0">
                        <a:effectLst/>
                        <a:latin typeface="HGPｺﾞｼｯｸM" panose="020B0600000000000000" pitchFamily="50" charset="-128"/>
                        <a:ea typeface="HGPｺﾞｼｯｸM" panose="020B0600000000000000" pitchFamily="50" charset="-128"/>
                        <a:cs typeface="Times New Roman"/>
                      </a:endParaRP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922993"/>
                  </a:ext>
                </a:extLst>
              </a:tr>
              <a:tr h="312626">
                <a:tc vMerge="1">
                  <a:txBody>
                    <a:bodyPr/>
                    <a:lstStyle/>
                    <a:p>
                      <a:endParaRPr kumimoji="1" lang="ja-JP" altLang="en-US"/>
                    </a:p>
                  </a:txBody>
                  <a:tcPr/>
                </a:tc>
                <a:tc>
                  <a:txBody>
                    <a:bodyPr/>
                    <a:lstStyle/>
                    <a:p>
                      <a:pPr algn="just">
                        <a:lnSpc>
                          <a:spcPts val="1500"/>
                        </a:lnSpc>
                        <a:spcAft>
                          <a:spcPts val="0"/>
                        </a:spcAft>
                        <a:tabLst>
                          <a:tab pos="2700020" algn="ctr"/>
                          <a:tab pos="3867150" algn="l"/>
                          <a:tab pos="4600575" algn="l"/>
                          <a:tab pos="5400040" algn="r"/>
                        </a:tabLst>
                      </a:pPr>
                      <a:r>
                        <a:rPr lang="en-US" sz="1100" kern="100" dirty="0">
                          <a:effectLst/>
                          <a:latin typeface="HGPｺﾞｼｯｸM" panose="020B0600000000000000" pitchFamily="50" charset="-128"/>
                          <a:ea typeface="HGPｺﾞｼｯｸM" panose="020B0600000000000000" pitchFamily="50" charset="-128"/>
                          <a:cs typeface="Times New Roman"/>
                        </a:rPr>
                        <a:t>E-mail</a:t>
                      </a:r>
                      <a:r>
                        <a:rPr lang="ja-JP" sz="1100" kern="100" dirty="0">
                          <a:effectLst/>
                          <a:latin typeface="HGPｺﾞｼｯｸM" panose="020B0600000000000000" pitchFamily="50" charset="-128"/>
                          <a:ea typeface="HGPｺﾞｼｯｸM" panose="020B0600000000000000" pitchFamily="50" charset="-128"/>
                          <a:cs typeface="Times New Roman"/>
                        </a:rPr>
                        <a:t>：　　　　　　　　　　　　　　　　　　　　＠</a:t>
                      </a:r>
                    </a:p>
                  </a:txBody>
                  <a:tcPr marL="89569" marR="89569" marT="48517" marB="485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 name="Text Box 155"/>
          <p:cNvSpPr txBox="1">
            <a:spLocks noChangeArrowheads="1"/>
          </p:cNvSpPr>
          <p:nvPr/>
        </p:nvSpPr>
        <p:spPr bwMode="auto">
          <a:xfrm>
            <a:off x="1017387" y="9091382"/>
            <a:ext cx="4810761" cy="646331"/>
          </a:xfrm>
          <a:prstGeom prst="rect">
            <a:avLst/>
          </a:prstGeom>
          <a:noFill/>
          <a:ln w="9525">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sz="900" dirty="0">
                <a:latin typeface="HGPｺﾞｼｯｸM" panose="020B0600000000000000" pitchFamily="50" charset="-128"/>
                <a:ea typeface="HGPｺﾞｼｯｸM" panose="020B0600000000000000" pitchFamily="50" charset="-128"/>
              </a:rPr>
              <a:t>＜お問い合わせ先＞</a:t>
            </a:r>
          </a:p>
          <a:p>
            <a:pPr algn="ctr"/>
            <a:r>
              <a:rPr lang="ja-JP" altLang="en-US" sz="900" dirty="0">
                <a:latin typeface="HGPｺﾞｼｯｸM" panose="020B0600000000000000" pitchFamily="50" charset="-128"/>
                <a:ea typeface="HGPｺﾞｼｯｸM" panose="020B0600000000000000" pitchFamily="50" charset="-128"/>
              </a:rPr>
              <a:t>日本製粉株式会社経営企画部企画開発チーム</a:t>
            </a:r>
            <a:r>
              <a:rPr lang="ja-JP" altLang="ja-JP" sz="900" dirty="0">
                <a:latin typeface="HGPｺﾞｼｯｸM" panose="020B0600000000000000" pitchFamily="50" charset="-128"/>
                <a:ea typeface="HGPｺﾞｼｯｸM" panose="020B0600000000000000" pitchFamily="50" charset="-128"/>
              </a:rPr>
              <a:t>　担当：</a:t>
            </a:r>
            <a:r>
              <a:rPr lang="ja-JP" altLang="en-US" sz="900" dirty="0">
                <a:latin typeface="HGPｺﾞｼｯｸM" panose="020B0600000000000000" pitchFamily="50" charset="-128"/>
                <a:ea typeface="HGPｺﾞｼｯｸM" panose="020B0600000000000000" pitchFamily="50" charset="-128"/>
              </a:rPr>
              <a:t>有川・赤平</a:t>
            </a:r>
            <a:endParaRPr lang="ja-JP" altLang="ja-JP" sz="900" dirty="0">
              <a:latin typeface="HGPｺﾞｼｯｸM" panose="020B0600000000000000" pitchFamily="50" charset="-128"/>
              <a:ea typeface="HGPｺﾞｼｯｸM" panose="020B0600000000000000" pitchFamily="50" charset="-128"/>
            </a:endParaRPr>
          </a:p>
          <a:p>
            <a:pPr algn="ctr"/>
            <a:r>
              <a:rPr lang="en-US" altLang="ja-JP" sz="900" dirty="0">
                <a:latin typeface="HGPｺﾞｼｯｸM" panose="020B0600000000000000" pitchFamily="50" charset="-128"/>
                <a:ea typeface="HGPｺﾞｼｯｸM" panose="020B0600000000000000" pitchFamily="50" charset="-128"/>
              </a:rPr>
              <a:t>TEL</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03-3511-5303 </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 FAX</a:t>
            </a:r>
            <a:r>
              <a:rPr lang="ja-JP" altLang="ja-JP" sz="900" dirty="0">
                <a:latin typeface="HGPｺﾞｼｯｸM" panose="020B0600000000000000" pitchFamily="50" charset="-128"/>
                <a:ea typeface="HGPｺﾞｼｯｸM" panose="020B0600000000000000" pitchFamily="50" charset="-128"/>
              </a:rPr>
              <a:t>：</a:t>
            </a:r>
            <a:r>
              <a:rPr lang="en-US" altLang="ja-JP" sz="900" dirty="0">
                <a:latin typeface="HGPｺﾞｼｯｸM" panose="020B0600000000000000" pitchFamily="50" charset="-128"/>
                <a:ea typeface="HGPｺﾞｼｯｸM" panose="020B0600000000000000" pitchFamily="50" charset="-128"/>
              </a:rPr>
              <a:t>03-3237-3543</a:t>
            </a:r>
            <a:r>
              <a:rPr lang="ja-JP" altLang="ja-JP" sz="900" dirty="0">
                <a:latin typeface="HGPｺﾞｼｯｸM" panose="020B0600000000000000" pitchFamily="50" charset="-128"/>
                <a:ea typeface="HGPｺﾞｼｯｸM" panose="020B0600000000000000" pitchFamily="50" charset="-128"/>
              </a:rPr>
              <a:t>　</a:t>
            </a:r>
            <a:endParaRPr lang="en-US" altLang="ja-JP" sz="900" dirty="0">
              <a:latin typeface="HGPｺﾞｼｯｸM" panose="020B0600000000000000" pitchFamily="50" charset="-128"/>
              <a:ea typeface="HGPｺﾞｼｯｸM" panose="020B0600000000000000" pitchFamily="50" charset="-128"/>
            </a:endParaRPr>
          </a:p>
          <a:p>
            <a:pPr algn="ctr"/>
            <a:r>
              <a:rPr lang="ja-JP" altLang="ja-JP" sz="900" dirty="0">
                <a:solidFill>
                  <a:schemeClr val="tx1"/>
                </a:solidFill>
                <a:latin typeface="HGPｺﾞｼｯｸM" panose="020B0600000000000000" pitchFamily="50" charset="-128"/>
                <a:ea typeface="HGPｺﾞｼｯｸM" panose="020B0600000000000000" pitchFamily="50" charset="-128"/>
              </a:rPr>
              <a:t>　</a:t>
            </a:r>
            <a:r>
              <a:rPr lang="en-US" altLang="ja-JP" sz="900" dirty="0">
                <a:solidFill>
                  <a:schemeClr val="tx1"/>
                </a:solidFill>
                <a:latin typeface="HGPｺﾞｼｯｸM" panose="020B0600000000000000" pitchFamily="50" charset="-128"/>
                <a:ea typeface="HGPｺﾞｼｯｸM" panose="020B0600000000000000" pitchFamily="50" charset="-128"/>
              </a:rPr>
              <a:t>MAIL</a:t>
            </a:r>
            <a:r>
              <a:rPr lang="ja-JP" altLang="ja-JP" sz="900" dirty="0">
                <a:solidFill>
                  <a:schemeClr val="tx1"/>
                </a:solidFill>
                <a:latin typeface="HGPｺﾞｼｯｸM" panose="020B0600000000000000" pitchFamily="50" charset="-128"/>
                <a:ea typeface="HGPｺﾞｼｯｸM" panose="020B0600000000000000" pitchFamily="50" charset="-128"/>
              </a:rPr>
              <a:t>： </a:t>
            </a:r>
            <a:r>
              <a:rPr lang="en-US" altLang="ja-JP" sz="900" dirty="0">
                <a:solidFill>
                  <a:schemeClr val="tx1"/>
                </a:solidFill>
                <a:latin typeface="HGPｺﾞｼｯｸM" panose="020B0600000000000000" pitchFamily="50" charset="-128"/>
                <a:ea typeface="HGPｺﾞｼｯｸM" panose="020B0600000000000000" pitchFamily="50" charset="-128"/>
                <a:hlinkClick r:id="rId4"/>
              </a:rPr>
              <a:t>amaniforum@karadanocare-forum.net</a:t>
            </a:r>
            <a:endParaRPr lang="en-US" altLang="ja-JP" sz="9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8684949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203</Words>
  <Application>Microsoft Office PowerPoint</Application>
  <PresentationFormat>A4 210 x 297 mm</PresentationFormat>
  <Paragraphs>88</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HGPｺﾞｼｯｸM</vt:lpstr>
      <vt:lpstr>HGP明朝B</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駒田直人</dc:creator>
  <cp:lastModifiedBy>平昭 江口</cp:lastModifiedBy>
  <cp:revision>72</cp:revision>
  <cp:lastPrinted>2018-12-28T01:18:16Z</cp:lastPrinted>
  <dcterms:created xsi:type="dcterms:W3CDTF">2018-05-16T02:49:21Z</dcterms:created>
  <dcterms:modified xsi:type="dcterms:W3CDTF">2018-12-28T07:12:00Z</dcterms:modified>
</cp:coreProperties>
</file>